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style7.xml" ContentType="application/vnd.ms-office.chart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olors7.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73" r:id="rId4"/>
    <p:sldId id="300" r:id="rId5"/>
    <p:sldId id="301" r:id="rId6"/>
    <p:sldId id="302" r:id="rId7"/>
    <p:sldId id="303" r:id="rId8"/>
    <p:sldId id="304" r:id="rId9"/>
    <p:sldId id="305" r:id="rId10"/>
    <p:sldId id="307" r:id="rId11"/>
    <p:sldId id="309" r:id="rId12"/>
    <p:sldId id="308" r:id="rId13"/>
    <p:sldId id="311" r:id="rId14"/>
    <p:sldId id="312" r:id="rId15"/>
    <p:sldId id="299" r:id="rId16"/>
    <p:sldId id="313" r:id="rId17"/>
    <p:sldId id="314"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422"/>
    <a:srgbClr val="213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120" d="100"/>
          <a:sy n="120" d="100"/>
        </p:scale>
        <p:origin x="174" y="-5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EE5422"/>
            </a:solidFill>
            <a:ln>
              <a:noFill/>
            </a:ln>
            <a:effectLst/>
          </c:spPr>
          <c:invertIfNegative val="0"/>
          <c:cat>
            <c:strRef>
              <c:f>Sheet1!$A$2:$A$6</c:f>
              <c:strCache>
                <c:ptCount val="5"/>
                <c:pt idx="0">
                  <c:v>Definitely would not click yes</c:v>
                </c:pt>
                <c:pt idx="1">
                  <c:v>Probably would not click yes</c:v>
                </c:pt>
                <c:pt idx="2">
                  <c:v>Might click yes</c:v>
                </c:pt>
                <c:pt idx="3">
                  <c:v>Probably would click yes</c:v>
                </c:pt>
                <c:pt idx="4">
                  <c:v>Definitely would click yes</c:v>
                </c:pt>
              </c:strCache>
            </c:strRef>
          </c:cat>
          <c:val>
            <c:numRef>
              <c:f>Sheet1!$B$2:$B$6</c:f>
              <c:numCache>
                <c:formatCode>General</c:formatCode>
                <c:ptCount val="5"/>
                <c:pt idx="0">
                  <c:v>5</c:v>
                </c:pt>
                <c:pt idx="1">
                  <c:v>8</c:v>
                </c:pt>
                <c:pt idx="2">
                  <c:v>8</c:v>
                </c:pt>
                <c:pt idx="3">
                  <c:v>8</c:v>
                </c:pt>
                <c:pt idx="4">
                  <c:v>1</c:v>
                </c:pt>
              </c:numCache>
            </c:numRef>
          </c:val>
          <c:extLst>
            <c:ext xmlns:c16="http://schemas.microsoft.com/office/drawing/2014/chart" uri="{C3380CC4-5D6E-409C-BE32-E72D297353CC}">
              <c16:uniqueId val="{00000000-F658-471C-8912-F6906A745709}"/>
            </c:ext>
          </c:extLst>
        </c:ser>
        <c:dLbls>
          <c:showLegendKey val="0"/>
          <c:showVal val="0"/>
          <c:showCatName val="0"/>
          <c:showSerName val="0"/>
          <c:showPercent val="0"/>
          <c:showBubbleSize val="0"/>
        </c:dLbls>
        <c:gapWidth val="182"/>
        <c:axId val="194623343"/>
        <c:axId val="194626255"/>
      </c:barChart>
      <c:catAx>
        <c:axId val="194623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626255"/>
        <c:crosses val="autoZero"/>
        <c:auto val="1"/>
        <c:lblAlgn val="ctr"/>
        <c:lblOffset val="100"/>
        <c:noMultiLvlLbl val="0"/>
      </c:catAx>
      <c:valAx>
        <c:axId val="1946262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623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Sheet1!$A$2:$A$6</c:f>
              <c:strCache>
                <c:ptCount val="5"/>
                <c:pt idx="0">
                  <c:v>Guide</c:v>
                </c:pt>
                <c:pt idx="1">
                  <c:v>Search</c:v>
                </c:pt>
                <c:pt idx="2">
                  <c:v>Chat</c:v>
                </c:pt>
                <c:pt idx="3">
                  <c:v>Nonsense/other/don't know</c:v>
                </c:pt>
                <c:pt idx="4">
                  <c:v>Back button</c:v>
                </c:pt>
              </c:strCache>
            </c:strRef>
          </c:cat>
          <c:val>
            <c:numRef>
              <c:f>Sheet1!$B$2:$B$6</c:f>
              <c:numCache>
                <c:formatCode>General</c:formatCode>
                <c:ptCount val="5"/>
                <c:pt idx="0">
                  <c:v>15</c:v>
                </c:pt>
                <c:pt idx="1">
                  <c:v>6</c:v>
                </c:pt>
                <c:pt idx="2">
                  <c:v>5</c:v>
                </c:pt>
                <c:pt idx="3">
                  <c:v>5</c:v>
                </c:pt>
                <c:pt idx="4">
                  <c:v>2</c:v>
                </c:pt>
              </c:numCache>
            </c:numRef>
          </c:val>
          <c:extLst>
            <c:ext xmlns:c16="http://schemas.microsoft.com/office/drawing/2014/chart" uri="{C3380CC4-5D6E-409C-BE32-E72D297353CC}">
              <c16:uniqueId val="{00000000-6446-48F8-96D7-3A7ED9309334}"/>
            </c:ext>
          </c:extLst>
        </c:ser>
        <c:dLbls>
          <c:showLegendKey val="0"/>
          <c:showVal val="0"/>
          <c:showCatName val="0"/>
          <c:showSerName val="0"/>
          <c:showPercent val="0"/>
          <c:showBubbleSize val="0"/>
        </c:dLbls>
        <c:gapWidth val="182"/>
        <c:axId val="526789824"/>
        <c:axId val="526812704"/>
      </c:barChart>
      <c:catAx>
        <c:axId val="52678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812704"/>
        <c:crosses val="autoZero"/>
        <c:auto val="1"/>
        <c:lblAlgn val="ctr"/>
        <c:lblOffset val="100"/>
        <c:noMultiLvlLbl val="0"/>
      </c:catAx>
      <c:valAx>
        <c:axId val="52681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78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86592463367294"/>
          <c:y val="3.9067240957905258E-2"/>
          <c:w val="0.56012789751142023"/>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3"/>
                <c:pt idx="0">
                  <c:v>Sort of described the Guide</c:v>
                </c:pt>
                <c:pt idx="1">
                  <c:v>Was not even close or said I don't know</c:v>
                </c:pt>
                <c:pt idx="2">
                  <c:v>Nonsense</c:v>
                </c:pt>
              </c:strCache>
            </c:strRef>
          </c:cat>
          <c:val>
            <c:numRef>
              <c:f>Sheet1!$B$2:$B$5</c:f>
              <c:numCache>
                <c:formatCode>General</c:formatCode>
                <c:ptCount val="3"/>
                <c:pt idx="0">
                  <c:v>20</c:v>
                </c:pt>
                <c:pt idx="1">
                  <c:v>7</c:v>
                </c:pt>
                <c:pt idx="2">
                  <c:v>3</c:v>
                </c:pt>
              </c:numCache>
            </c:numRef>
          </c:val>
          <c:extLst>
            <c:ext xmlns:c16="http://schemas.microsoft.com/office/drawing/2014/chart" uri="{C3380CC4-5D6E-409C-BE32-E72D297353CC}">
              <c16:uniqueId val="{00000000-87FF-424B-9C57-6CF1F0B0BD26}"/>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86592463367294"/>
          <c:y val="3.9067240957905258E-2"/>
          <c:w val="0.56012789751142023"/>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3"/>
                <c:pt idx="0">
                  <c:v>Sort of described LiveChat</c:v>
                </c:pt>
                <c:pt idx="1">
                  <c:v>Did not describe LiveChat</c:v>
                </c:pt>
                <c:pt idx="2">
                  <c:v>Nonsense</c:v>
                </c:pt>
              </c:strCache>
            </c:strRef>
          </c:cat>
          <c:val>
            <c:numRef>
              <c:f>Sheet1!$B$2:$B$5</c:f>
              <c:numCache>
                <c:formatCode>General</c:formatCode>
                <c:ptCount val="3"/>
                <c:pt idx="0">
                  <c:v>28</c:v>
                </c:pt>
                <c:pt idx="1">
                  <c:v>1</c:v>
                </c:pt>
                <c:pt idx="2">
                  <c:v>1</c:v>
                </c:pt>
              </c:numCache>
            </c:numRef>
          </c:val>
          <c:extLst>
            <c:ext xmlns:c16="http://schemas.microsoft.com/office/drawing/2014/chart" uri="{C3380CC4-5D6E-409C-BE32-E72D297353CC}">
              <c16:uniqueId val="{00000000-87FF-424B-9C57-6CF1F0B0BD26}"/>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807737910303"/>
          <c:y val="4.2618808317714828E-2"/>
          <c:w val="0.80661571779037844"/>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2"/>
                <c:pt idx="0">
                  <c:v>Guide</c:v>
                </c:pt>
                <c:pt idx="1">
                  <c:v>Chat</c:v>
                </c:pt>
              </c:strCache>
            </c:strRef>
          </c:cat>
          <c:val>
            <c:numRef>
              <c:f>Sheet1!$B$2:$B$5</c:f>
              <c:numCache>
                <c:formatCode>General</c:formatCode>
                <c:ptCount val="2"/>
                <c:pt idx="0">
                  <c:v>20</c:v>
                </c:pt>
                <c:pt idx="1">
                  <c:v>10</c:v>
                </c:pt>
              </c:numCache>
            </c:numRef>
          </c:val>
          <c:extLst>
            <c:ext xmlns:c16="http://schemas.microsoft.com/office/drawing/2014/chart" uri="{C3380CC4-5D6E-409C-BE32-E72D297353CC}">
              <c16:uniqueId val="{00000000-87FF-424B-9C57-6CF1F0B0BD26}"/>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807737910303"/>
          <c:y val="4.2618808317714828E-2"/>
          <c:w val="0.80661571779037844"/>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2"/>
                <c:pt idx="0">
                  <c:v>All info in header</c:v>
                </c:pt>
                <c:pt idx="1">
                  <c:v>Floating screen buttons</c:v>
                </c:pt>
              </c:strCache>
              <c:extLst/>
            </c:strRef>
          </c:cat>
          <c:val>
            <c:numRef>
              <c:f>Sheet1!$B$2:$B$5</c:f>
              <c:numCache>
                <c:formatCode>General</c:formatCode>
                <c:ptCount val="2"/>
                <c:pt idx="0">
                  <c:v>19</c:v>
                </c:pt>
                <c:pt idx="1">
                  <c:v>10</c:v>
                </c:pt>
              </c:numCache>
              <c:extLst/>
            </c:numRef>
          </c:val>
          <c:extLst>
            <c:ext xmlns:c16="http://schemas.microsoft.com/office/drawing/2014/chart" uri="{C3380CC4-5D6E-409C-BE32-E72D297353CC}">
              <c16:uniqueId val="{00000000-1217-42BF-97EA-7F9A4B52AF54}"/>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18-35</c:v>
                </c:pt>
                <c:pt idx="1">
                  <c:v>36-50</c:v>
                </c:pt>
                <c:pt idx="2">
                  <c:v>51-65</c:v>
                </c:pt>
                <c:pt idx="3">
                  <c:v>66+</c:v>
                </c:pt>
              </c:strCache>
            </c:strRef>
          </c:cat>
          <c:val>
            <c:numRef>
              <c:f>Sheet1!$B$2:$B$5</c:f>
              <c:numCache>
                <c:formatCode>General</c:formatCode>
                <c:ptCount val="4"/>
                <c:pt idx="0">
                  <c:v>33</c:v>
                </c:pt>
                <c:pt idx="1">
                  <c:v>34</c:v>
                </c:pt>
                <c:pt idx="2">
                  <c:v>29</c:v>
                </c:pt>
                <c:pt idx="3">
                  <c:v>0</c:v>
                </c:pt>
              </c:numCache>
            </c:numRef>
          </c:val>
          <c:extLst>
            <c:ext xmlns:c16="http://schemas.microsoft.com/office/drawing/2014/chart" uri="{C3380CC4-5D6E-409C-BE32-E72D297353CC}">
              <c16:uniqueId val="{00000000-1B9F-4B31-AAC3-D889D4272FDB}"/>
            </c:ext>
          </c:extLst>
        </c:ser>
        <c:dLbls>
          <c:showLegendKey val="0"/>
          <c:showVal val="0"/>
          <c:showCatName val="0"/>
          <c:showSerName val="0"/>
          <c:showPercent val="0"/>
          <c:showBubbleSize val="0"/>
        </c:dLbls>
        <c:gapWidth val="219"/>
        <c:overlap val="-27"/>
        <c:axId val="909879824"/>
        <c:axId val="909857776"/>
      </c:barChart>
      <c:catAx>
        <c:axId val="9098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57776"/>
        <c:crosses val="autoZero"/>
        <c:auto val="1"/>
        <c:lblAlgn val="ctr"/>
        <c:lblOffset val="100"/>
        <c:noMultiLvlLbl val="0"/>
      </c:catAx>
      <c:valAx>
        <c:axId val="9098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3"/>
                <c:pt idx="0">
                  <c:v>None</c:v>
                </c:pt>
                <c:pt idx="1">
                  <c:v>1-2 visits</c:v>
                </c:pt>
                <c:pt idx="2">
                  <c:v>3+ visits</c:v>
                </c:pt>
              </c:strCache>
            </c:strRef>
          </c:cat>
          <c:val>
            <c:numRef>
              <c:f>Sheet1!$B$2:$B$5</c:f>
              <c:numCache>
                <c:formatCode>General</c:formatCode>
                <c:ptCount val="3"/>
                <c:pt idx="0">
                  <c:v>38</c:v>
                </c:pt>
                <c:pt idx="1">
                  <c:v>41</c:v>
                </c:pt>
                <c:pt idx="2">
                  <c:v>21</c:v>
                </c:pt>
              </c:numCache>
            </c:numRef>
          </c:val>
          <c:extLst>
            <c:ext xmlns:c16="http://schemas.microsoft.com/office/drawing/2014/chart" uri="{C3380CC4-5D6E-409C-BE32-E72D297353CC}">
              <c16:uniqueId val="{00000000-1B9F-4B31-AAC3-D889D4272FDB}"/>
            </c:ext>
          </c:extLst>
        </c:ser>
        <c:dLbls>
          <c:showLegendKey val="0"/>
          <c:showVal val="0"/>
          <c:showCatName val="0"/>
          <c:showSerName val="0"/>
          <c:showPercent val="0"/>
          <c:showBubbleSize val="0"/>
        </c:dLbls>
        <c:gapWidth val="219"/>
        <c:overlap val="-27"/>
        <c:axId val="909879824"/>
        <c:axId val="909857776"/>
      </c:barChart>
      <c:catAx>
        <c:axId val="9098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57776"/>
        <c:crosses val="autoZero"/>
        <c:auto val="1"/>
        <c:lblAlgn val="ctr"/>
        <c:lblOffset val="100"/>
        <c:noMultiLvlLbl val="0"/>
      </c:catAx>
      <c:valAx>
        <c:axId val="9098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7</c:v>
                </c:pt>
                <c:pt idx="1">
                  <c:v>15</c:v>
                </c:pt>
                <c:pt idx="2">
                  <c:v>13</c:v>
                </c:pt>
                <c:pt idx="3">
                  <c:v>16</c:v>
                </c:pt>
                <c:pt idx="4">
                  <c:v>50</c:v>
                </c:pt>
              </c:numCache>
            </c:numRef>
          </c:val>
          <c:extLst>
            <c:ext xmlns:c16="http://schemas.microsoft.com/office/drawing/2014/chart" uri="{C3380CC4-5D6E-409C-BE32-E72D297353CC}">
              <c16:uniqueId val="{00000000-1B9F-4B31-AAC3-D889D4272FDB}"/>
            </c:ext>
          </c:extLst>
        </c:ser>
        <c:dLbls>
          <c:showLegendKey val="0"/>
          <c:showVal val="0"/>
          <c:showCatName val="0"/>
          <c:showSerName val="0"/>
          <c:showPercent val="0"/>
          <c:showBubbleSize val="0"/>
        </c:dLbls>
        <c:gapWidth val="219"/>
        <c:overlap val="-27"/>
        <c:axId val="909879824"/>
        <c:axId val="909857776"/>
      </c:barChart>
      <c:catAx>
        <c:axId val="9098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57776"/>
        <c:crosses val="autoZero"/>
        <c:auto val="1"/>
        <c:lblAlgn val="ctr"/>
        <c:lblOffset val="100"/>
        <c:noMultiLvlLbl val="0"/>
      </c:catAx>
      <c:valAx>
        <c:axId val="9098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C5F32-843E-4821-8C95-13F2ADDE8E64}"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18D2-141C-4DF8-AD04-F072A8161CB2}" type="slidenum">
              <a:rPr lang="en-US" smtClean="0"/>
              <a:t>‹#›</a:t>
            </a:fld>
            <a:endParaRPr lang="en-US"/>
          </a:p>
        </p:txBody>
      </p:sp>
    </p:spTree>
    <p:extLst>
      <p:ext uri="{BB962C8B-B14F-4D97-AF65-F5344CB8AC3E}">
        <p14:creationId xmlns:p14="http://schemas.microsoft.com/office/powerpoint/2010/main" val="373604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Zilla Slab" pitchFamily="2" charset="0"/>
                <a:ea typeface="Zilla Slab" pitchFamily="2" charset="0"/>
              </a:rPr>
              <a:t>A friend or family member served the document. They can do this by registered or certified mail, or by personal service (handing someone the papers)</a:t>
            </a:r>
          </a:p>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3</a:t>
            </a:fld>
            <a:endParaRPr lang="en-US"/>
          </a:p>
        </p:txBody>
      </p:sp>
    </p:spTree>
    <p:extLst>
      <p:ext uri="{BB962C8B-B14F-4D97-AF65-F5344CB8AC3E}">
        <p14:creationId xmlns:p14="http://schemas.microsoft.com/office/powerpoint/2010/main" val="285351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Zilla Slab" pitchFamily="2" charset="0"/>
                <a:ea typeface="Zilla Slab" pitchFamily="2" charset="0"/>
              </a:rPr>
              <a:t>A friend or family member served the document. They can do this by registered or certified mail, or by personal service (handing someone the papers)</a:t>
            </a:r>
          </a:p>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15</a:t>
            </a:fld>
            <a:endParaRPr lang="en-US"/>
          </a:p>
        </p:txBody>
      </p:sp>
    </p:spTree>
    <p:extLst>
      <p:ext uri="{BB962C8B-B14F-4D97-AF65-F5344CB8AC3E}">
        <p14:creationId xmlns:p14="http://schemas.microsoft.com/office/powerpoint/2010/main" val="24416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overlap in eviction/tenants rights/owning a home. Perhaps regrouping into (1) Rental Housing: Materials for Landlords and Tenants and (2) Homeownership and Foreclosure? OR Breaking the Lease stuff into stages. (1) Leases and Issues During a Tenancy (better name?) (2) Eviction (3) Security Deposits. Owner side things would include (1) Buying a Home (2) Foreclosure</a:t>
            </a:r>
          </a:p>
        </p:txBody>
      </p:sp>
      <p:sp>
        <p:nvSpPr>
          <p:cNvPr id="4" name="Slide Number Placeholder 3"/>
          <p:cNvSpPr>
            <a:spLocks noGrp="1"/>
          </p:cNvSpPr>
          <p:nvPr>
            <p:ph type="sldNum" sz="quarter" idx="5"/>
          </p:nvPr>
        </p:nvSpPr>
        <p:spPr/>
        <p:txBody>
          <a:bodyPr/>
          <a:lstStyle/>
          <a:p>
            <a:fld id="{6E8518D2-141C-4DF8-AD04-F072A8161CB2}" type="slidenum">
              <a:rPr lang="en-US" smtClean="0"/>
              <a:t>16</a:t>
            </a:fld>
            <a:endParaRPr lang="en-US"/>
          </a:p>
        </p:txBody>
      </p:sp>
    </p:spTree>
    <p:extLst>
      <p:ext uri="{BB962C8B-B14F-4D97-AF65-F5344CB8AC3E}">
        <p14:creationId xmlns:p14="http://schemas.microsoft.com/office/powerpoint/2010/main" val="280578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the most confusion surrounding CPS cases, which is expected because it is not a great fit anywhere. There is a good bit of overlap between custody and parenting time/paternity and parentage, and giving a non-parent legal power over a child.</a:t>
            </a:r>
          </a:p>
        </p:txBody>
      </p:sp>
      <p:sp>
        <p:nvSpPr>
          <p:cNvPr id="4" name="Slide Number Placeholder 3"/>
          <p:cNvSpPr>
            <a:spLocks noGrp="1"/>
          </p:cNvSpPr>
          <p:nvPr>
            <p:ph type="sldNum" sz="quarter" idx="5"/>
          </p:nvPr>
        </p:nvSpPr>
        <p:spPr/>
        <p:txBody>
          <a:bodyPr/>
          <a:lstStyle/>
          <a:p>
            <a:fld id="{6E8518D2-141C-4DF8-AD04-F072A8161CB2}" type="slidenum">
              <a:rPr lang="en-US" smtClean="0"/>
              <a:t>17</a:t>
            </a:fld>
            <a:endParaRPr lang="en-US"/>
          </a:p>
        </p:txBody>
      </p:sp>
    </p:spTree>
    <p:extLst>
      <p:ext uri="{BB962C8B-B14F-4D97-AF65-F5344CB8AC3E}">
        <p14:creationId xmlns:p14="http://schemas.microsoft.com/office/powerpoint/2010/main" val="116751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518D2-141C-4DF8-AD04-F072A8161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25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24</a:t>
            </a:fld>
            <a:endParaRPr lang="en-US"/>
          </a:p>
        </p:txBody>
      </p:sp>
    </p:spTree>
    <p:extLst>
      <p:ext uri="{BB962C8B-B14F-4D97-AF65-F5344CB8AC3E}">
        <p14:creationId xmlns:p14="http://schemas.microsoft.com/office/powerpoint/2010/main" val="140277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29</a:t>
            </a:fld>
            <a:endParaRPr lang="en-US"/>
          </a:p>
        </p:txBody>
      </p:sp>
    </p:spTree>
    <p:extLst>
      <p:ext uri="{BB962C8B-B14F-4D97-AF65-F5344CB8AC3E}">
        <p14:creationId xmlns:p14="http://schemas.microsoft.com/office/powerpoint/2010/main" val="259672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30</a:t>
            </a:fld>
            <a:endParaRPr lang="en-US"/>
          </a:p>
        </p:txBody>
      </p:sp>
    </p:spTree>
    <p:extLst>
      <p:ext uri="{BB962C8B-B14F-4D97-AF65-F5344CB8AC3E}">
        <p14:creationId xmlns:p14="http://schemas.microsoft.com/office/powerpoint/2010/main" val="357765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31</a:t>
            </a:fld>
            <a:endParaRPr lang="en-US"/>
          </a:p>
        </p:txBody>
      </p:sp>
    </p:spTree>
    <p:extLst>
      <p:ext uri="{BB962C8B-B14F-4D97-AF65-F5344CB8AC3E}">
        <p14:creationId xmlns:p14="http://schemas.microsoft.com/office/powerpoint/2010/main" val="212889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4542-0E24-4B14-BE9C-4B6C8CB5DF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CA3A5-FA84-4D15-AD95-EB01789FD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F3A99-5805-4ABC-AF31-DDDBBE92B297}"/>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2B010702-9DED-4E20-995E-148135F05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87419-6764-43AF-9B80-B771151ADEF1}"/>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26898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1958-B6DF-4A3B-B10B-90FA0ED32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E2A240-53CE-45EA-A4E0-563ED33A8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B3AA7-C2DC-4F5C-85FF-9C025AEF8662}"/>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2C5AD071-36D7-4F27-BF9E-651DEC175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17B3B-CD36-4ED3-8C9B-08B22514E06B}"/>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5273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BB3C2-438C-4E2B-AE8C-F249FD065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BDF19-64D9-4E94-A191-F98D63BC83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C3C87-9840-4FCB-B6ED-090FC41929F7}"/>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B4C0B937-6D3F-484E-8970-19254A73F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0A25F-7C78-46B4-9AEB-A3DD3311D16A}"/>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50634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CBB3-FDDB-4B9F-9FCA-48BAF4494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5EE03-2884-432A-A689-8542A49C0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43087-D961-4897-9DA6-E05057A968A9}"/>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C095E968-2B41-4890-B546-E53E1C5A7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F7E6C-A00A-401F-B186-E860A0E5E669}"/>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48926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6032-25C6-4905-84B8-9ED2FC124B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4E1296-17C6-4D72-A546-E20A97FC2F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03437B-53B6-4A05-A318-3793B36330BB}"/>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D24206B9-7CE3-400A-B1B5-0D1979799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76EA7-11BF-4557-9C30-C3F370FD5540}"/>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03792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CA13-05AC-4385-B1C4-E6C26B026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6FF45-9C1C-4988-9D3A-01A30A106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49AF1-8BF5-4D1A-A91E-E3144B4F40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C2F72-F5AF-42D2-8A9D-3FEA2F159895}"/>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6" name="Footer Placeholder 5">
            <a:extLst>
              <a:ext uri="{FF2B5EF4-FFF2-40B4-BE49-F238E27FC236}">
                <a16:creationId xmlns:a16="http://schemas.microsoft.com/office/drawing/2014/main" id="{BF5C4082-071E-4FC1-9FF3-122A5F17A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A0602-E72E-4D55-A843-6888774D3341}"/>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273221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3B88-1CB5-4E30-81FB-18E5512296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266C45-D06F-4490-8CFC-D974CF05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1BDEC-89A6-4D5F-801F-BE8C53C1E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CC70A-4DC9-4ACF-ACD8-58C6E5967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C8E5C-C3C0-46B8-AD82-5CE95C7C7A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53F7D-3CE7-4BE7-9F77-5BA921EE1EE1}"/>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8" name="Footer Placeholder 7">
            <a:extLst>
              <a:ext uri="{FF2B5EF4-FFF2-40B4-BE49-F238E27FC236}">
                <a16:creationId xmlns:a16="http://schemas.microsoft.com/office/drawing/2014/main" id="{D480A232-0B97-40DD-89EA-1C157F9485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FC2D49-6A8F-4D3D-BA6C-81C925F72BDF}"/>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50849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A4C5-CC3D-49A5-96B0-71EED0C7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D7E844-882F-4114-8924-1BF03D2FCFA2}"/>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4" name="Footer Placeholder 3">
            <a:extLst>
              <a:ext uri="{FF2B5EF4-FFF2-40B4-BE49-F238E27FC236}">
                <a16:creationId xmlns:a16="http://schemas.microsoft.com/office/drawing/2014/main" id="{4016CCCE-3878-484A-BEF7-5212E1D48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906D1-E4B9-4A7C-859B-B01A507C5D7F}"/>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00490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2612-9CAA-4BB9-B9D4-3F6B03AB88B7}"/>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3" name="Footer Placeholder 2">
            <a:extLst>
              <a:ext uri="{FF2B5EF4-FFF2-40B4-BE49-F238E27FC236}">
                <a16:creationId xmlns:a16="http://schemas.microsoft.com/office/drawing/2014/main" id="{1B420F5C-3FC1-437C-BD16-BDB2D18BF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11AFBB-CB48-42B7-8EF1-CAC91E37FB7F}"/>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42971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CB76-4021-4838-B9BD-2B0EB2AFE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B1A6B-8C70-4181-8DA5-E5AB47BE1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6DE870-8F6B-4B3E-92DD-C32B1AC53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7218D-71E2-4368-9F2D-4FA7AF08DAAA}"/>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6" name="Footer Placeholder 5">
            <a:extLst>
              <a:ext uri="{FF2B5EF4-FFF2-40B4-BE49-F238E27FC236}">
                <a16:creationId xmlns:a16="http://schemas.microsoft.com/office/drawing/2014/main" id="{5E6F91D0-8AAC-460F-BE12-62BBCD046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85084-E36B-44E2-BE12-67F2DAB6566C}"/>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76889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709D-D14D-4ADE-8EAA-D5AEC30D6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737A2F-38D5-4A8C-A7A2-35B4D1107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B64BBF-F484-4DEA-A84A-112A2A286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38BCB-BC61-4474-9ECE-3B60AE4CC2B8}"/>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6" name="Footer Placeholder 5">
            <a:extLst>
              <a:ext uri="{FF2B5EF4-FFF2-40B4-BE49-F238E27FC236}">
                <a16:creationId xmlns:a16="http://schemas.microsoft.com/office/drawing/2014/main" id="{7349E282-4D5C-44A3-8C1D-E0FA237FB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84606-891F-45C8-A670-EF7D00C9E700}"/>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86358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5E281-ED18-46D8-B101-696F0C43B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55641-DA88-4B72-B3EB-7DA489043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4FB83-A80A-41FB-8985-DD8EE46D4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69DC423F-705B-4E87-9CAA-0BEE8CC64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A9FFBD-599C-4B09-85A8-DC86F8F47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FC918-71FC-40E1-B6A1-96E05AFF8ADC}" type="slidenum">
              <a:rPr lang="en-US" smtClean="0"/>
              <a:t>‹#›</a:t>
            </a:fld>
            <a:endParaRPr lang="en-US"/>
          </a:p>
        </p:txBody>
      </p:sp>
    </p:spTree>
    <p:extLst>
      <p:ext uri="{BB962C8B-B14F-4D97-AF65-F5344CB8AC3E}">
        <p14:creationId xmlns:p14="http://schemas.microsoft.com/office/powerpoint/2010/main" val="208768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778362"/>
            <a:ext cx="6845899" cy="2585323"/>
          </a:xfrm>
          <a:prstGeom prst="rect">
            <a:avLst/>
          </a:prstGeom>
          <a:solidFill>
            <a:srgbClr val="EE5422"/>
          </a:solidFill>
        </p:spPr>
        <p:txBody>
          <a:bodyPr wrap="square" rtlCol="0">
            <a:spAutoFit/>
          </a:bodyPr>
          <a:lstStyle/>
          <a:p>
            <a:pPr algn="ctr"/>
            <a:r>
              <a:rPr lang="en-US" sz="5400" b="1" dirty="0">
                <a:solidFill>
                  <a:schemeClr val="bg1"/>
                </a:solidFill>
                <a:latin typeface="Zilla Slab" pitchFamily="2" charset="0"/>
                <a:ea typeface="Zilla Slab" pitchFamily="2" charset="0"/>
              </a:rPr>
              <a:t>MLH 2.0 Usability Testing Results</a:t>
            </a:r>
          </a:p>
          <a:p>
            <a:pPr algn="ctr"/>
            <a:r>
              <a:rPr lang="en-US" sz="5400" dirty="0">
                <a:solidFill>
                  <a:schemeClr val="bg1"/>
                </a:solidFill>
                <a:latin typeface="Zilla Slab" pitchFamily="2" charset="0"/>
                <a:ea typeface="Zilla Slab" pitchFamily="2" charset="0"/>
              </a:rPr>
              <a:t>January</a:t>
            </a:r>
            <a:r>
              <a:rPr lang="en-US" sz="5400" b="1" dirty="0">
                <a:solidFill>
                  <a:schemeClr val="bg1"/>
                </a:solidFill>
                <a:latin typeface="Zilla Slab" pitchFamily="2" charset="0"/>
                <a:ea typeface="Zilla Slab" pitchFamily="2" charset="0"/>
              </a:rPr>
              <a:t> </a:t>
            </a:r>
            <a:r>
              <a:rPr lang="en-US" sz="5400" dirty="0">
                <a:solidFill>
                  <a:schemeClr val="bg1"/>
                </a:solidFill>
                <a:latin typeface="Zilla Slab" pitchFamily="2" charset="0"/>
                <a:ea typeface="Zilla Slab" pitchFamily="2" charset="0"/>
              </a:rPr>
              <a:t>2022</a:t>
            </a:r>
          </a:p>
        </p:txBody>
      </p:sp>
      <p:pic>
        <p:nvPicPr>
          <p:cNvPr id="14" name="Picture 13" descr="A picture containing qr code&#10;&#10;Description automatically generated">
            <a:extLst>
              <a:ext uri="{FF2B5EF4-FFF2-40B4-BE49-F238E27FC236}">
                <a16:creationId xmlns:a16="http://schemas.microsoft.com/office/drawing/2014/main" id="{1179E21A-6050-4BA0-B15B-565A9A9BE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375" y="5968995"/>
            <a:ext cx="889005" cy="889005"/>
          </a:xfrm>
          <a:prstGeom prst="rect">
            <a:avLst/>
          </a:prstGeom>
        </p:spPr>
      </p:pic>
      <p:sp>
        <p:nvSpPr>
          <p:cNvPr id="15" name="TextBox 14">
            <a:extLst>
              <a:ext uri="{FF2B5EF4-FFF2-40B4-BE49-F238E27FC236}">
                <a16:creationId xmlns:a16="http://schemas.microsoft.com/office/drawing/2014/main" id="{4B111B26-DF07-41EA-B200-6D8257BDCB59}"/>
              </a:ext>
            </a:extLst>
          </p:cNvPr>
          <p:cNvSpPr txBox="1"/>
          <p:nvPr/>
        </p:nvSpPr>
        <p:spPr>
          <a:xfrm>
            <a:off x="0" y="6191596"/>
            <a:ext cx="5812973" cy="461665"/>
          </a:xfrm>
          <a:prstGeom prst="rect">
            <a:avLst/>
          </a:prstGeom>
          <a:noFill/>
        </p:spPr>
        <p:txBody>
          <a:bodyPr wrap="square" rtlCol="0">
            <a:spAutoFit/>
          </a:bodyPr>
          <a:lstStyle/>
          <a:p>
            <a:pPr algn="ctr"/>
            <a:r>
              <a:rPr lang="en-US" sz="2400" dirty="0">
                <a:solidFill>
                  <a:schemeClr val="bg1"/>
                </a:solidFill>
                <a:latin typeface="Zilla Slab" pitchFamily="2" charset="0"/>
                <a:ea typeface="Zilla Slab" pitchFamily="2" charset="0"/>
              </a:rPr>
              <a:t>A resource from </a:t>
            </a:r>
            <a:r>
              <a:rPr lang="en-US" sz="2400" b="1" dirty="0">
                <a:solidFill>
                  <a:schemeClr val="bg1"/>
                </a:solidFill>
                <a:latin typeface="Zilla Slab" pitchFamily="2" charset="0"/>
                <a:ea typeface="Zilla Slab" pitchFamily="2" charset="0"/>
              </a:rPr>
              <a:t>MichiganLegalHelp.org</a:t>
            </a:r>
          </a:p>
        </p:txBody>
      </p:sp>
    </p:spTree>
    <p:extLst>
      <p:ext uri="{BB962C8B-B14F-4D97-AF65-F5344CB8AC3E}">
        <p14:creationId xmlns:p14="http://schemas.microsoft.com/office/powerpoint/2010/main" val="69246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58635"/>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3: Looking at the Top Banner, What Do People Expect the Buttons to do ?</a:t>
            </a:r>
          </a:p>
        </p:txBody>
      </p:sp>
      <p:sp>
        <p:nvSpPr>
          <p:cNvPr id="8" name="TextBox 7">
            <a:extLst>
              <a:ext uri="{FF2B5EF4-FFF2-40B4-BE49-F238E27FC236}">
                <a16:creationId xmlns:a16="http://schemas.microsoft.com/office/drawing/2014/main" id="{8A17F5B3-42FF-4EC7-AEA7-BE85EAABF8E4}"/>
              </a:ext>
            </a:extLst>
          </p:cNvPr>
          <p:cNvSpPr txBox="1"/>
          <p:nvPr/>
        </p:nvSpPr>
        <p:spPr>
          <a:xfrm>
            <a:off x="261974" y="1693689"/>
            <a:ext cx="8159012" cy="369332"/>
          </a:xfrm>
          <a:prstGeom prst="rect">
            <a:avLst/>
          </a:prstGeom>
          <a:noFill/>
        </p:spPr>
        <p:txBody>
          <a:bodyPr wrap="square">
            <a:spAutoFit/>
          </a:bodyPr>
          <a:lstStyle/>
          <a:p>
            <a:pPr algn="l"/>
            <a:r>
              <a:rPr lang="en-US" b="0" i="0" dirty="0">
                <a:solidFill>
                  <a:srgbClr val="414141"/>
                </a:solidFill>
                <a:effectLst/>
                <a:latin typeface="proxima-nova"/>
              </a:rPr>
              <a:t>What do people think the Guide to Legal Help button does?</a:t>
            </a:r>
          </a:p>
        </p:txBody>
      </p:sp>
      <p:sp>
        <p:nvSpPr>
          <p:cNvPr id="9" name="TextBox 8">
            <a:extLst>
              <a:ext uri="{FF2B5EF4-FFF2-40B4-BE49-F238E27FC236}">
                <a16:creationId xmlns:a16="http://schemas.microsoft.com/office/drawing/2014/main" id="{7AB2438D-B3D8-44ED-AFA1-B35396866507}"/>
              </a:ext>
            </a:extLst>
          </p:cNvPr>
          <p:cNvSpPr txBox="1"/>
          <p:nvPr/>
        </p:nvSpPr>
        <p:spPr>
          <a:xfrm>
            <a:off x="7982545" y="1693689"/>
            <a:ext cx="3072808" cy="3970318"/>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People know what the chat button does! I didn’t really have to give many generous interpretations here, people knew what to expect. More broadly I think this might be an example of a place where it pays to copy other website trends. People know exactly what this does because they are used to seeing it on other websites.</a:t>
            </a:r>
          </a:p>
        </p:txBody>
      </p:sp>
      <p:graphicFrame>
        <p:nvGraphicFramePr>
          <p:cNvPr id="6" name="Chart 5">
            <a:extLst>
              <a:ext uri="{FF2B5EF4-FFF2-40B4-BE49-F238E27FC236}">
                <a16:creationId xmlns:a16="http://schemas.microsoft.com/office/drawing/2014/main" id="{A822985D-8EEB-4208-9E20-7BD05FF711D6}"/>
              </a:ext>
            </a:extLst>
          </p:cNvPr>
          <p:cNvGraphicFramePr/>
          <p:nvPr>
            <p:extLst>
              <p:ext uri="{D42A27DB-BD31-4B8C-83A1-F6EECF244321}">
                <p14:modId xmlns:p14="http://schemas.microsoft.com/office/powerpoint/2010/main" val="1491239375"/>
              </p:ext>
            </p:extLst>
          </p:nvPr>
        </p:nvGraphicFramePr>
        <p:xfrm>
          <a:off x="261974" y="2431248"/>
          <a:ext cx="6566195" cy="357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1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4: Do People Prefer the Guide or the Chat Button for Help?</a:t>
            </a:r>
          </a:p>
        </p:txBody>
      </p:sp>
      <p:pic>
        <p:nvPicPr>
          <p:cNvPr id="2" name="Picture 2" descr="guide_popup2_-_Copy__2_">
            <a:extLst>
              <a:ext uri="{FF2B5EF4-FFF2-40B4-BE49-F238E27FC236}">
                <a16:creationId xmlns:a16="http://schemas.microsoft.com/office/drawing/2014/main" id="{12394117-F67E-47E7-9226-CC7221D02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14575"/>
            <a:ext cx="42005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58635"/>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4: Do People Prefer the Guide or the Chat Button for Help?</a:t>
            </a:r>
          </a:p>
        </p:txBody>
      </p:sp>
      <p:sp>
        <p:nvSpPr>
          <p:cNvPr id="8" name="TextBox 7">
            <a:extLst>
              <a:ext uri="{FF2B5EF4-FFF2-40B4-BE49-F238E27FC236}">
                <a16:creationId xmlns:a16="http://schemas.microsoft.com/office/drawing/2014/main" id="{8A17F5B3-42FF-4EC7-AEA7-BE85EAABF8E4}"/>
              </a:ext>
            </a:extLst>
          </p:cNvPr>
          <p:cNvSpPr txBox="1"/>
          <p:nvPr/>
        </p:nvSpPr>
        <p:spPr>
          <a:xfrm>
            <a:off x="315137" y="1566098"/>
            <a:ext cx="6978798" cy="1200329"/>
          </a:xfrm>
          <a:prstGeom prst="rect">
            <a:avLst/>
          </a:prstGeom>
          <a:noFill/>
        </p:spPr>
        <p:txBody>
          <a:bodyPr wrap="square">
            <a:spAutoFit/>
          </a:bodyPr>
          <a:lstStyle/>
          <a:p>
            <a:pPr algn="l"/>
            <a:r>
              <a:rPr lang="en-US" b="0" i="0" dirty="0">
                <a:solidFill>
                  <a:srgbClr val="414141"/>
                </a:solidFill>
                <a:effectLst/>
                <a:latin typeface="proxima-nova"/>
              </a:rPr>
              <a:t>If you needed help finding information, would you be more likely to click the red "Guide to Legal Help" button or the orange "Chat?" button?</a:t>
            </a:r>
          </a:p>
          <a:p>
            <a:br>
              <a:rPr lang="en-US" dirty="0"/>
            </a:br>
            <a:endParaRPr lang="en-US" b="0" i="0" dirty="0">
              <a:solidFill>
                <a:srgbClr val="414141"/>
              </a:solidFill>
              <a:effectLst/>
              <a:latin typeface="proxima-nova"/>
            </a:endParaRPr>
          </a:p>
        </p:txBody>
      </p:sp>
      <p:sp>
        <p:nvSpPr>
          <p:cNvPr id="9" name="TextBox 8">
            <a:extLst>
              <a:ext uri="{FF2B5EF4-FFF2-40B4-BE49-F238E27FC236}">
                <a16:creationId xmlns:a16="http://schemas.microsoft.com/office/drawing/2014/main" id="{7AB2438D-B3D8-44ED-AFA1-B35396866507}"/>
              </a:ext>
            </a:extLst>
          </p:cNvPr>
          <p:cNvSpPr txBox="1"/>
          <p:nvPr/>
        </p:nvSpPr>
        <p:spPr>
          <a:xfrm>
            <a:off x="8131401" y="1810647"/>
            <a:ext cx="3072808" cy="3970318"/>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People preferred the Guide even though there was a little less certainty about what it does. Even though they can’t describe it, people seem to like finding things on their own through a web guide over interacting with a live agent. There are still a strong minority of people who would choose chat so both are important.</a:t>
            </a:r>
          </a:p>
        </p:txBody>
      </p:sp>
      <p:graphicFrame>
        <p:nvGraphicFramePr>
          <p:cNvPr id="6" name="Chart 5">
            <a:extLst>
              <a:ext uri="{FF2B5EF4-FFF2-40B4-BE49-F238E27FC236}">
                <a16:creationId xmlns:a16="http://schemas.microsoft.com/office/drawing/2014/main" id="{A822985D-8EEB-4208-9E20-7BD05FF711D6}"/>
              </a:ext>
            </a:extLst>
          </p:cNvPr>
          <p:cNvGraphicFramePr/>
          <p:nvPr>
            <p:extLst>
              <p:ext uri="{D42A27DB-BD31-4B8C-83A1-F6EECF244321}">
                <p14:modId xmlns:p14="http://schemas.microsoft.com/office/powerpoint/2010/main" val="3886272812"/>
              </p:ext>
            </p:extLst>
          </p:nvPr>
        </p:nvGraphicFramePr>
        <p:xfrm>
          <a:off x="542259" y="2431248"/>
          <a:ext cx="6285909" cy="357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49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5: What Button Placements Do People Prefer?</a:t>
            </a:r>
          </a:p>
        </p:txBody>
      </p:sp>
      <p:pic>
        <p:nvPicPr>
          <p:cNvPr id="2050" name="Picture 2" descr="guide_and_chat_button_layouts">
            <a:extLst>
              <a:ext uri="{FF2B5EF4-FFF2-40B4-BE49-F238E27FC236}">
                <a16:creationId xmlns:a16="http://schemas.microsoft.com/office/drawing/2014/main" id="{113D679A-7EE3-4637-A1F1-09672FD35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109" y="1149240"/>
            <a:ext cx="6395779" cy="551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5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5: What Button Placements Do People Prefer?</a:t>
            </a:r>
          </a:p>
        </p:txBody>
      </p:sp>
      <p:pic>
        <p:nvPicPr>
          <p:cNvPr id="2050" name="Picture 2" descr="guide_and_chat_button_layouts">
            <a:extLst>
              <a:ext uri="{FF2B5EF4-FFF2-40B4-BE49-F238E27FC236}">
                <a16:creationId xmlns:a16="http://schemas.microsoft.com/office/drawing/2014/main" id="{113D679A-7EE3-4637-A1F1-09672FD35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6695" y="190533"/>
            <a:ext cx="2278765" cy="1966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0DB48DC1-BFC7-4EB2-8E33-6B2F5E8AD976}"/>
              </a:ext>
            </a:extLst>
          </p:cNvPr>
          <p:cNvGraphicFramePr/>
          <p:nvPr>
            <p:extLst>
              <p:ext uri="{D42A27DB-BD31-4B8C-83A1-F6EECF244321}">
                <p14:modId xmlns:p14="http://schemas.microsoft.com/office/powerpoint/2010/main" val="3451689062"/>
              </p:ext>
            </p:extLst>
          </p:nvPr>
        </p:nvGraphicFramePr>
        <p:xfrm>
          <a:off x="266695" y="2718327"/>
          <a:ext cx="6285909" cy="357588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2A79B33-8B52-46E7-9948-E0B613F7D68E}"/>
              </a:ext>
            </a:extLst>
          </p:cNvPr>
          <p:cNvSpPr txBox="1"/>
          <p:nvPr/>
        </p:nvSpPr>
        <p:spPr>
          <a:xfrm>
            <a:off x="6815471" y="1145687"/>
            <a:ext cx="4771511" cy="5632311"/>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This call is closer than some of the others. I worried when putting this task together whether I adequately conveyed that the buttons would float and should not really obstruct content. I wonder if this outcome would be different if we gave people actual screens to scroll?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I think going with either option could be fine in MLH 2.0 and we should consider this data in conjunction with our needs to have places for occasional (but increasingly frequent) other banner items.</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There was a bit of an age break here. Everyone who chose the floating buttons was 50 or under, and every single participant who was 51 or older chose the static buttons.</a:t>
            </a:r>
          </a:p>
        </p:txBody>
      </p:sp>
    </p:spTree>
    <p:extLst>
      <p:ext uri="{BB962C8B-B14F-4D97-AF65-F5344CB8AC3E}">
        <p14:creationId xmlns:p14="http://schemas.microsoft.com/office/powerpoint/2010/main" val="397428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571251" y="2644167"/>
            <a:ext cx="4720911" cy="830997"/>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Test 2: Family and Housing Card Sorts</a:t>
            </a:r>
            <a:endParaRPr lang="en-US" sz="2400" dirty="0">
              <a:solidFill>
                <a:schemeClr val="bg1"/>
              </a:solidFill>
              <a:latin typeface="Zilla Slab" pitchFamily="2" charset="0"/>
              <a:ea typeface="Zilla Slab" pitchFamily="2" charset="0"/>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1767004"/>
            <a:ext cx="4720911" cy="3416320"/>
          </a:xfrm>
          <a:prstGeom prst="rect">
            <a:avLst/>
          </a:prstGeom>
          <a:noFill/>
        </p:spPr>
        <p:txBody>
          <a:bodyPr wrap="square" rtlCol="0">
            <a:spAutoFit/>
          </a:bodyPr>
          <a:lstStyle/>
          <a:p>
            <a:pPr algn="ctr"/>
            <a:r>
              <a:rPr lang="en-US" sz="2400" dirty="0">
                <a:solidFill>
                  <a:srgbClr val="213739"/>
                </a:solidFill>
                <a:latin typeface="Zilla Slab" pitchFamily="2" charset="0"/>
                <a:ea typeface="Zilla Slab" pitchFamily="2" charset="0"/>
              </a:rPr>
              <a:t>We drafted a set of second-level headings for Housing and Family. We gave people an assortment of content titles and asked them to sort each title into the category where they would look for it. They were required to sort each card, but there was a category for “I’m not sure.”</a:t>
            </a:r>
          </a:p>
        </p:txBody>
      </p:sp>
    </p:spTree>
    <p:extLst>
      <p:ext uri="{BB962C8B-B14F-4D97-AF65-F5344CB8AC3E}">
        <p14:creationId xmlns:p14="http://schemas.microsoft.com/office/powerpoint/2010/main" val="55800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B2797B-4DA1-45C9-A992-E7E855728E25}"/>
              </a:ext>
            </a:extLst>
          </p:cNvPr>
          <p:cNvPicPr>
            <a:picLocks noChangeAspect="1"/>
          </p:cNvPicPr>
          <p:nvPr/>
        </p:nvPicPr>
        <p:blipFill rotWithShape="1">
          <a:blip r:embed="rId3"/>
          <a:srcRect r="10015"/>
          <a:stretch/>
        </p:blipFill>
        <p:spPr>
          <a:xfrm>
            <a:off x="1013164" y="622720"/>
            <a:ext cx="10544428" cy="6235280"/>
          </a:xfrm>
          <a:prstGeom prst="rect">
            <a:avLst/>
          </a:prstGeom>
        </p:spPr>
      </p:pic>
      <p:sp>
        <p:nvSpPr>
          <p:cNvPr id="6" name="TextBox 5">
            <a:extLst>
              <a:ext uri="{FF2B5EF4-FFF2-40B4-BE49-F238E27FC236}">
                <a16:creationId xmlns:a16="http://schemas.microsoft.com/office/drawing/2014/main" id="{83AC6BDA-9E97-4484-86FB-7C1525DABB6C}"/>
              </a:ext>
            </a:extLst>
          </p:cNvPr>
          <p:cNvSpPr txBox="1"/>
          <p:nvPr/>
        </p:nvSpPr>
        <p:spPr>
          <a:xfrm>
            <a:off x="5245395" y="208049"/>
            <a:ext cx="1701210" cy="523220"/>
          </a:xfrm>
          <a:prstGeom prst="rect">
            <a:avLst/>
          </a:prstGeom>
          <a:solidFill>
            <a:srgbClr val="EE5422"/>
          </a:solidFill>
        </p:spPr>
        <p:txBody>
          <a:bodyPr wrap="square" rtlCol="0">
            <a:spAutoFit/>
          </a:bodyPr>
          <a:lstStyle/>
          <a:p>
            <a:pPr algn="ctr"/>
            <a:r>
              <a:rPr lang="en-US" sz="2800" dirty="0">
                <a:solidFill>
                  <a:srgbClr val="213739"/>
                </a:solidFill>
                <a:latin typeface="Zilla Slab" pitchFamily="2" charset="0"/>
                <a:ea typeface="Zilla Slab" pitchFamily="2" charset="0"/>
              </a:rPr>
              <a:t>Housing</a:t>
            </a:r>
          </a:p>
        </p:txBody>
      </p:sp>
    </p:spTree>
    <p:extLst>
      <p:ext uri="{BB962C8B-B14F-4D97-AF65-F5344CB8AC3E}">
        <p14:creationId xmlns:p14="http://schemas.microsoft.com/office/powerpoint/2010/main" val="49962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AC6BDA-9E97-4484-86FB-7C1525DABB6C}"/>
              </a:ext>
            </a:extLst>
          </p:cNvPr>
          <p:cNvSpPr txBox="1"/>
          <p:nvPr/>
        </p:nvSpPr>
        <p:spPr>
          <a:xfrm>
            <a:off x="5245395" y="208049"/>
            <a:ext cx="1701210" cy="523220"/>
          </a:xfrm>
          <a:prstGeom prst="rect">
            <a:avLst/>
          </a:prstGeom>
          <a:solidFill>
            <a:srgbClr val="EE5422"/>
          </a:solidFill>
        </p:spPr>
        <p:txBody>
          <a:bodyPr wrap="square" rtlCol="0">
            <a:spAutoFit/>
          </a:bodyPr>
          <a:lstStyle/>
          <a:p>
            <a:pPr algn="ctr"/>
            <a:r>
              <a:rPr lang="en-US" sz="2800" dirty="0">
                <a:solidFill>
                  <a:srgbClr val="213739"/>
                </a:solidFill>
                <a:latin typeface="Zilla Slab" pitchFamily="2" charset="0"/>
                <a:ea typeface="Zilla Slab" pitchFamily="2" charset="0"/>
              </a:rPr>
              <a:t>Family</a:t>
            </a:r>
          </a:p>
        </p:txBody>
      </p:sp>
      <p:pic>
        <p:nvPicPr>
          <p:cNvPr id="3" name="Picture 2">
            <a:extLst>
              <a:ext uri="{FF2B5EF4-FFF2-40B4-BE49-F238E27FC236}">
                <a16:creationId xmlns:a16="http://schemas.microsoft.com/office/drawing/2014/main" id="{6BA4BF30-AFE4-4AFD-A030-D69B73FB94B7}"/>
              </a:ext>
            </a:extLst>
          </p:cNvPr>
          <p:cNvPicPr>
            <a:picLocks noChangeAspect="1"/>
          </p:cNvPicPr>
          <p:nvPr/>
        </p:nvPicPr>
        <p:blipFill>
          <a:blip r:embed="rId3"/>
          <a:stretch>
            <a:fillRect/>
          </a:stretch>
        </p:blipFill>
        <p:spPr>
          <a:xfrm>
            <a:off x="404812" y="1719262"/>
            <a:ext cx="11382375" cy="3419475"/>
          </a:xfrm>
          <a:prstGeom prst="rect">
            <a:avLst/>
          </a:prstGeom>
        </p:spPr>
      </p:pic>
    </p:spTree>
    <p:extLst>
      <p:ext uri="{BB962C8B-B14F-4D97-AF65-F5344CB8AC3E}">
        <p14:creationId xmlns:p14="http://schemas.microsoft.com/office/powerpoint/2010/main" val="332998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B111B26-DF07-41EA-B200-6D8257BDCB59}"/>
              </a:ext>
            </a:extLst>
          </p:cNvPr>
          <p:cNvSpPr txBox="1"/>
          <p:nvPr/>
        </p:nvSpPr>
        <p:spPr>
          <a:xfrm>
            <a:off x="539353" y="2644167"/>
            <a:ext cx="47209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Zilla Slab" pitchFamily="2" charset="0"/>
                <a:ea typeface="Zilla Slab" pitchFamily="2" charset="0"/>
                <a:cs typeface="+mn-cs"/>
              </a:rPr>
              <a:t>Test 3: First Click Testing &amp; Layout Question</a:t>
            </a:r>
            <a:endParaRPr kumimoji="0" lang="en-US" sz="2400" b="0" i="0" u="none" strike="noStrike" kern="1200" cap="none" spc="0" normalizeH="0" baseline="0" noProof="0" dirty="0">
              <a:ln>
                <a:noFill/>
              </a:ln>
              <a:solidFill>
                <a:prstClr val="white"/>
              </a:solidFill>
              <a:effectLst/>
              <a:uLnTx/>
              <a:uFillTx/>
              <a:latin typeface="Zilla Slab" pitchFamily="2" charset="0"/>
              <a:ea typeface="Zilla Slab" pitchFamily="2" charset="0"/>
              <a:cs typeface="+mn-cs"/>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2090170"/>
            <a:ext cx="472091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3739"/>
                </a:solidFill>
                <a:effectLst/>
                <a:uLnTx/>
                <a:uFillTx/>
                <a:latin typeface="Zilla Slab" pitchFamily="2" charset="0"/>
                <a:ea typeface="Zilla Slab" pitchFamily="2" charset="0"/>
                <a:cs typeface="+mn-cs"/>
              </a:rPr>
              <a:t>We gave people the same legal problem twice</a:t>
            </a:r>
            <a:r>
              <a:rPr lang="en-US" sz="2400" dirty="0">
                <a:solidFill>
                  <a:srgbClr val="213739"/>
                </a:solidFill>
                <a:latin typeface="Zilla Slab" pitchFamily="2" charset="0"/>
                <a:ea typeface="Zilla Slab" pitchFamily="2" charset="0"/>
              </a:rPr>
              <a:t>, </a:t>
            </a:r>
            <a:r>
              <a:rPr kumimoji="0" lang="en-US" sz="2400" b="0" i="0" u="none" strike="noStrike" kern="1200" cap="none" spc="0" normalizeH="0" baseline="0" noProof="0" dirty="0">
                <a:ln>
                  <a:noFill/>
                </a:ln>
                <a:solidFill>
                  <a:srgbClr val="213739"/>
                </a:solidFill>
                <a:effectLst/>
                <a:uLnTx/>
                <a:uFillTx/>
                <a:latin typeface="Zilla Slab" pitchFamily="2" charset="0"/>
                <a:ea typeface="Zilla Slab" pitchFamily="2" charset="0"/>
                <a:cs typeface="+mn-cs"/>
              </a:rPr>
              <a:t>with two different screen layouts. We wanted to test where they would click first for information, which set-up they preferred, and how quickly they could find the information they needed.  </a:t>
            </a:r>
          </a:p>
        </p:txBody>
      </p:sp>
    </p:spTree>
    <p:extLst>
      <p:ext uri="{BB962C8B-B14F-4D97-AF65-F5344CB8AC3E}">
        <p14:creationId xmlns:p14="http://schemas.microsoft.com/office/powerpoint/2010/main" val="226916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435935" y="190533"/>
            <a:ext cx="11546957" cy="1569660"/>
          </a:xfrm>
          <a:prstGeom prst="rect">
            <a:avLst/>
          </a:prstGeom>
          <a:solidFill>
            <a:srgbClr val="213739"/>
          </a:solidFill>
        </p:spPr>
        <p:txBody>
          <a:bodyPr wrap="square" rtlCol="0">
            <a:spAutoFit/>
          </a:bodyPr>
          <a:lstStyle/>
          <a:p>
            <a:r>
              <a:rPr lang="en-US" sz="2400" b="1" dirty="0">
                <a:solidFill>
                  <a:schemeClr val="bg1"/>
                </a:solidFill>
                <a:latin typeface="Zilla Slab" pitchFamily="2" charset="0"/>
                <a:ea typeface="Zilla Slab" pitchFamily="2" charset="0"/>
              </a:rPr>
              <a:t>Scenario:</a:t>
            </a:r>
            <a:r>
              <a:rPr lang="en-US" sz="2400" b="0" i="0" dirty="0">
                <a:solidFill>
                  <a:schemeClr val="bg1"/>
                </a:solidFill>
                <a:effectLst/>
                <a:latin typeface="proxima-nova"/>
              </a:rPr>
              <a:t> Imagine you were visiting a website with legal information and you had questions about divorce. In this scenario, you have one 19-year-old child and you are wondering if you will need to pay child support. Where would you click first to look for this?</a:t>
            </a:r>
          </a:p>
          <a:p>
            <a:r>
              <a:rPr lang="en-US" sz="2400" dirty="0">
                <a:solidFill>
                  <a:schemeClr val="bg1"/>
                </a:solidFill>
                <a:latin typeface="proxima-nova"/>
              </a:rPr>
              <a:t>Users were given screen A first, and then asked the same question for screen B.</a:t>
            </a:r>
            <a:endParaRPr lang="en-US" sz="2400" b="0" i="0" dirty="0">
              <a:solidFill>
                <a:schemeClr val="bg1"/>
              </a:solidFill>
              <a:effectLst/>
              <a:latin typeface="proxima-nova"/>
            </a:endParaRPr>
          </a:p>
        </p:txBody>
      </p:sp>
      <p:pic>
        <p:nvPicPr>
          <p:cNvPr id="3" name="Picture 2">
            <a:extLst>
              <a:ext uri="{FF2B5EF4-FFF2-40B4-BE49-F238E27FC236}">
                <a16:creationId xmlns:a16="http://schemas.microsoft.com/office/drawing/2014/main" id="{D685572D-CA07-4EFE-8182-935E3B274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0" y="2977112"/>
            <a:ext cx="6340496" cy="3147711"/>
          </a:xfrm>
          <a:prstGeom prst="rect">
            <a:avLst/>
          </a:prstGeom>
        </p:spPr>
      </p:pic>
      <p:pic>
        <p:nvPicPr>
          <p:cNvPr id="6" name="Picture 5">
            <a:extLst>
              <a:ext uri="{FF2B5EF4-FFF2-40B4-BE49-F238E27FC236}">
                <a16:creationId xmlns:a16="http://schemas.microsoft.com/office/drawing/2014/main" id="{FC25E5F7-84B8-4FF4-A0B5-29F3C02A0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04" y="2977113"/>
            <a:ext cx="5627726" cy="3147711"/>
          </a:xfrm>
          <a:prstGeom prst="rect">
            <a:avLst/>
          </a:prstGeom>
        </p:spPr>
      </p:pic>
      <p:sp>
        <p:nvSpPr>
          <p:cNvPr id="8" name="TextBox 7">
            <a:extLst>
              <a:ext uri="{FF2B5EF4-FFF2-40B4-BE49-F238E27FC236}">
                <a16:creationId xmlns:a16="http://schemas.microsoft.com/office/drawing/2014/main" id="{300F1BED-7372-41ED-8967-E43477EE6930}"/>
              </a:ext>
            </a:extLst>
          </p:cNvPr>
          <p:cNvSpPr txBox="1"/>
          <p:nvPr/>
        </p:nvSpPr>
        <p:spPr>
          <a:xfrm>
            <a:off x="2334313" y="2137820"/>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A</a:t>
            </a:r>
          </a:p>
        </p:txBody>
      </p:sp>
      <p:sp>
        <p:nvSpPr>
          <p:cNvPr id="9" name="TextBox 8">
            <a:extLst>
              <a:ext uri="{FF2B5EF4-FFF2-40B4-BE49-F238E27FC236}">
                <a16:creationId xmlns:a16="http://schemas.microsoft.com/office/drawing/2014/main" id="{3F2DE230-FD2F-4B96-A658-7CDFF3546336}"/>
              </a:ext>
            </a:extLst>
          </p:cNvPr>
          <p:cNvSpPr txBox="1"/>
          <p:nvPr/>
        </p:nvSpPr>
        <p:spPr>
          <a:xfrm>
            <a:off x="8512862" y="2137819"/>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B</a:t>
            </a:r>
          </a:p>
        </p:txBody>
      </p:sp>
    </p:spTree>
    <p:extLst>
      <p:ext uri="{BB962C8B-B14F-4D97-AF65-F5344CB8AC3E}">
        <p14:creationId xmlns:p14="http://schemas.microsoft.com/office/powerpoint/2010/main" val="141630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461665"/>
          </a:xfrm>
          <a:prstGeom prst="rect">
            <a:avLst/>
          </a:prstGeom>
          <a:solidFill>
            <a:srgbClr val="EE5422"/>
          </a:solidFill>
        </p:spPr>
        <p:txBody>
          <a:bodyPr wrap="square" rtlCol="0">
            <a:spAutoFit/>
          </a:bodyPr>
          <a:lstStyle/>
          <a:p>
            <a:pPr algn="ctr"/>
            <a:r>
              <a:rPr lang="en-US" sz="2400" b="1" dirty="0">
                <a:solidFill>
                  <a:schemeClr val="bg1"/>
                </a:solidFill>
                <a:latin typeface="Zilla Slab" pitchFamily="2" charset="0"/>
                <a:ea typeface="Zilla Slab" pitchFamily="2" charset="0"/>
              </a:rPr>
              <a:t>Overview</a:t>
            </a:r>
          </a:p>
        </p:txBody>
      </p:sp>
      <p:pic>
        <p:nvPicPr>
          <p:cNvPr id="14" name="Picture 13" descr="A picture containing qr code&#10;&#10;Description automatically generated">
            <a:extLst>
              <a:ext uri="{FF2B5EF4-FFF2-40B4-BE49-F238E27FC236}">
                <a16:creationId xmlns:a16="http://schemas.microsoft.com/office/drawing/2014/main" id="{1179E21A-6050-4BA0-B15B-565A9A9BE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375" y="5968995"/>
            <a:ext cx="889005" cy="889005"/>
          </a:xfrm>
          <a:prstGeom prst="rect">
            <a:avLst/>
          </a:prstGeom>
        </p:spPr>
      </p:pic>
      <p:sp>
        <p:nvSpPr>
          <p:cNvPr id="15" name="TextBox 14">
            <a:extLst>
              <a:ext uri="{FF2B5EF4-FFF2-40B4-BE49-F238E27FC236}">
                <a16:creationId xmlns:a16="http://schemas.microsoft.com/office/drawing/2014/main" id="{4B111B26-DF07-41EA-B200-6D8257BDCB59}"/>
              </a:ext>
            </a:extLst>
          </p:cNvPr>
          <p:cNvSpPr txBox="1"/>
          <p:nvPr/>
        </p:nvSpPr>
        <p:spPr>
          <a:xfrm>
            <a:off x="2930711" y="1166842"/>
            <a:ext cx="6330576"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bg1"/>
                </a:solidFill>
                <a:latin typeface="Zilla Slab" pitchFamily="2" charset="0"/>
                <a:ea typeface="Zilla Slab" pitchFamily="2" charset="0"/>
              </a:rPr>
              <a:t>171 completed tests!</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Guide to Legal Help/</a:t>
            </a:r>
            <a:r>
              <a:rPr lang="en-US" sz="2400" dirty="0" err="1">
                <a:solidFill>
                  <a:schemeClr val="bg1"/>
                </a:solidFill>
                <a:latin typeface="Zilla Slab" pitchFamily="2" charset="0"/>
                <a:ea typeface="Zilla Slab" pitchFamily="2" charset="0"/>
              </a:rPr>
              <a:t>LiveHelp</a:t>
            </a:r>
            <a:r>
              <a:rPr lang="en-US" sz="2400" dirty="0">
                <a:solidFill>
                  <a:schemeClr val="bg1"/>
                </a:solidFill>
                <a:latin typeface="Zilla Slab" pitchFamily="2" charset="0"/>
                <a:ea typeface="Zilla Slab" pitchFamily="2" charset="0"/>
              </a:rPr>
              <a:t> survey: 30 (1)* </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Toolkit intro design survey: 30 (1)*</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Card sorts (two linked tasks)</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Housing: 30 (11)*</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Family: 25 (14)*</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Toolkit layout  tasks (two linked tasks)</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First click test for divorce info: 30 (3)*</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Survey about toolkit layouts: 26 (17)*</a:t>
            </a:r>
          </a:p>
          <a:p>
            <a:pPr marL="800100" lvl="1" indent="-342900">
              <a:buFont typeface="Arial" panose="020B0604020202020204" pitchFamily="34" charset="0"/>
              <a:buChar char="•"/>
            </a:pPr>
            <a:endParaRPr lang="en-US" sz="2400" b="1" dirty="0">
              <a:solidFill>
                <a:schemeClr val="bg1"/>
              </a:solidFill>
              <a:latin typeface="Zilla Slab" pitchFamily="2" charset="0"/>
              <a:ea typeface="Zilla Slab" pitchFamily="2" charset="0"/>
            </a:endParaRPr>
          </a:p>
          <a:p>
            <a:pPr marL="342900" indent="-342900">
              <a:buFont typeface="Arial" panose="020B0604020202020204" pitchFamily="34" charset="0"/>
              <a:buChar char="•"/>
            </a:pPr>
            <a:endParaRPr lang="en-US" sz="2400" b="1" dirty="0">
              <a:solidFill>
                <a:schemeClr val="bg1"/>
              </a:solidFill>
              <a:latin typeface="Zilla Slab" pitchFamily="2" charset="0"/>
              <a:ea typeface="Zilla Slab" pitchFamily="2" charset="0"/>
            </a:endParaRPr>
          </a:p>
          <a:p>
            <a:pPr algn="ctr"/>
            <a:endParaRPr lang="en-US" sz="2400" dirty="0">
              <a:solidFill>
                <a:schemeClr val="bg1"/>
              </a:solidFill>
              <a:latin typeface="Zilla Slab" pitchFamily="2" charset="0"/>
              <a:ea typeface="Zilla Slab" pitchFamily="2" charset="0"/>
            </a:endParaRPr>
          </a:p>
        </p:txBody>
      </p:sp>
      <p:sp>
        <p:nvSpPr>
          <p:cNvPr id="7" name="TextBox 6">
            <a:extLst>
              <a:ext uri="{FF2B5EF4-FFF2-40B4-BE49-F238E27FC236}">
                <a16:creationId xmlns:a16="http://schemas.microsoft.com/office/drawing/2014/main" id="{FD6B8146-F24F-43B9-BF4D-C39B49BA8D0B}"/>
              </a:ext>
            </a:extLst>
          </p:cNvPr>
          <p:cNvSpPr txBox="1"/>
          <p:nvPr/>
        </p:nvSpPr>
        <p:spPr>
          <a:xfrm>
            <a:off x="1115752" y="4936169"/>
            <a:ext cx="9960493" cy="1754326"/>
          </a:xfrm>
          <a:prstGeom prst="rect">
            <a:avLst/>
          </a:prstGeom>
          <a:noFill/>
        </p:spPr>
        <p:txBody>
          <a:bodyPr wrap="square">
            <a:spAutoFit/>
          </a:bodyPr>
          <a:lstStyle/>
          <a:p>
            <a:pPr algn="ctr"/>
            <a:r>
              <a:rPr lang="en-US" sz="1800" b="1" dirty="0">
                <a:solidFill>
                  <a:schemeClr val="bg1"/>
                </a:solidFill>
                <a:latin typeface="Zilla Slab" pitchFamily="2" charset="0"/>
                <a:ea typeface="Zilla Slab" pitchFamily="2" charset="0"/>
              </a:rPr>
              <a:t>There is some drop off  with linked tasks, and when they are linked we have to end the linked task when the first hits the set number. This is ok, but just something to note for future planning</a:t>
            </a:r>
          </a:p>
          <a:p>
            <a:pPr algn="ctr"/>
            <a:endParaRPr lang="en-US" b="1" dirty="0">
              <a:solidFill>
                <a:schemeClr val="bg1"/>
              </a:solidFill>
              <a:latin typeface="Zilla Slab" pitchFamily="2" charset="0"/>
              <a:ea typeface="Zilla Slab" pitchFamily="2" charset="0"/>
            </a:endParaRPr>
          </a:p>
          <a:p>
            <a:pPr algn="ctr"/>
            <a:r>
              <a:rPr lang="en-US" b="1" dirty="0">
                <a:solidFill>
                  <a:schemeClr val="bg1"/>
                </a:solidFill>
                <a:latin typeface="Zilla Slab" pitchFamily="2" charset="0"/>
                <a:ea typeface="Zilla Slab" pitchFamily="2" charset="0"/>
              </a:rPr>
              <a:t>*</a:t>
            </a:r>
            <a:r>
              <a:rPr lang="en-US" sz="1800" b="1" dirty="0">
                <a:solidFill>
                  <a:schemeClr val="bg1"/>
                </a:solidFill>
                <a:latin typeface="Zilla Slab" pitchFamily="2" charset="0"/>
                <a:ea typeface="Zilla Slab" pitchFamily="2" charset="0"/>
              </a:rPr>
              <a:t>Abandoned = started a study but exite</a:t>
            </a:r>
            <a:r>
              <a:rPr lang="en-US" b="1" dirty="0">
                <a:solidFill>
                  <a:schemeClr val="bg1"/>
                </a:solidFill>
                <a:latin typeface="Zilla Slab" pitchFamily="2" charset="0"/>
                <a:ea typeface="Zilla Slab" pitchFamily="2" charset="0"/>
              </a:rPr>
              <a:t>d before getting to the final page. I’m not sure if the high abandon rates mean anything. This will be something to look at in future UX.</a:t>
            </a:r>
          </a:p>
          <a:p>
            <a:pPr algn="ctr"/>
            <a:r>
              <a:rPr lang="en-US" sz="1800" b="1">
                <a:solidFill>
                  <a:schemeClr val="bg1"/>
                </a:solidFill>
                <a:latin typeface="Zilla Slab" pitchFamily="2" charset="0"/>
                <a:ea typeface="Zilla Slab" pitchFamily="2" charset="0"/>
              </a:rPr>
              <a:t>https://michiganlegalhelp.org/help-us-improve-michigan-legal-help</a:t>
            </a:r>
            <a:endParaRPr lang="en-US" sz="1800" b="1"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343614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1991832" y="779260"/>
            <a:ext cx="3250019" cy="584775"/>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Screen A</a:t>
            </a:r>
          </a:p>
        </p:txBody>
      </p:sp>
      <p:pic>
        <p:nvPicPr>
          <p:cNvPr id="10" name="Picture 9" descr="Graphical user interface&#10;&#10;Description automatically generated">
            <a:extLst>
              <a:ext uri="{FF2B5EF4-FFF2-40B4-BE49-F238E27FC236}">
                <a16:creationId xmlns:a16="http://schemas.microsoft.com/office/drawing/2014/main" id="{3F8AB7CF-C9ED-4D06-A193-BA19C0D48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6" y="1860701"/>
            <a:ext cx="7689135" cy="3987206"/>
          </a:xfrm>
          <a:prstGeom prst="rect">
            <a:avLst/>
          </a:prstGeom>
        </p:spPr>
      </p:pic>
      <p:sp>
        <p:nvSpPr>
          <p:cNvPr id="13" name="TextBox 12">
            <a:extLst>
              <a:ext uri="{FF2B5EF4-FFF2-40B4-BE49-F238E27FC236}">
                <a16:creationId xmlns:a16="http://schemas.microsoft.com/office/drawing/2014/main" id="{828CA52A-63DB-45CA-A4E7-2AD43A2DF1ED}"/>
              </a:ext>
            </a:extLst>
          </p:cNvPr>
          <p:cNvSpPr txBox="1"/>
          <p:nvPr/>
        </p:nvSpPr>
        <p:spPr>
          <a:xfrm>
            <a:off x="8229600" y="685569"/>
            <a:ext cx="3874664" cy="3416320"/>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Clicked Areas:</a:t>
            </a:r>
          </a:p>
          <a:p>
            <a:endParaRPr lang="en-US" sz="2400" b="1" dirty="0">
              <a:solidFill>
                <a:schemeClr val="bg1"/>
              </a:solidFill>
              <a:latin typeface="Zilla Slab" pitchFamily="2" charset="0"/>
              <a:ea typeface="Zilla Slab" pitchFamily="2" charset="0"/>
            </a:endParaRPr>
          </a:p>
          <a:p>
            <a:r>
              <a:rPr lang="en-US" sz="2400" dirty="0">
                <a:solidFill>
                  <a:schemeClr val="bg1"/>
                </a:solidFill>
                <a:latin typeface="Zilla Slab" pitchFamily="2" charset="0"/>
                <a:ea typeface="Zilla Slab" pitchFamily="2" charset="0"/>
              </a:rPr>
              <a:t>More Information: 57%  </a:t>
            </a:r>
          </a:p>
          <a:p>
            <a:r>
              <a:rPr lang="en-US" sz="2400" dirty="0">
                <a:solidFill>
                  <a:schemeClr val="bg1"/>
                </a:solidFill>
                <a:latin typeface="Zilla Slab" pitchFamily="2" charset="0"/>
                <a:ea typeface="Zilla Slab" pitchFamily="2" charset="0"/>
              </a:rPr>
              <a:t>Forms: 17% </a:t>
            </a:r>
          </a:p>
          <a:p>
            <a:r>
              <a:rPr lang="en-US" sz="2400" dirty="0">
                <a:solidFill>
                  <a:schemeClr val="bg1"/>
                </a:solidFill>
                <a:latin typeface="Zilla Slab" pitchFamily="2" charset="0"/>
                <a:ea typeface="Zilla Slab" pitchFamily="2" charset="0"/>
              </a:rPr>
              <a:t>Instructions: 10%</a:t>
            </a:r>
          </a:p>
          <a:p>
            <a:r>
              <a:rPr lang="en-US" sz="2400" dirty="0">
                <a:solidFill>
                  <a:schemeClr val="bg1"/>
                </a:solidFill>
                <a:latin typeface="Zilla Slab" pitchFamily="2" charset="0"/>
                <a:ea typeface="Zilla Slab" pitchFamily="2" charset="0"/>
              </a:rPr>
              <a:t>Guide Me: 3%</a:t>
            </a:r>
          </a:p>
          <a:p>
            <a:endParaRPr lang="en-US" sz="2400" dirty="0">
              <a:solidFill>
                <a:schemeClr val="bg1"/>
              </a:solidFill>
              <a:latin typeface="Zilla Slab" pitchFamily="2" charset="0"/>
              <a:ea typeface="Zilla Slab" pitchFamily="2" charset="0"/>
            </a:endParaRPr>
          </a:p>
          <a:p>
            <a:r>
              <a:rPr lang="en-US" sz="2400" dirty="0">
                <a:solidFill>
                  <a:schemeClr val="bg1"/>
                </a:solidFill>
                <a:latin typeface="Zilla Slab" pitchFamily="2" charset="0"/>
                <a:ea typeface="Zilla Slab" pitchFamily="2" charset="0"/>
              </a:rPr>
              <a:t>Failure (Not in a recognized, clickable area): 13%</a:t>
            </a:r>
          </a:p>
        </p:txBody>
      </p:sp>
      <p:sp>
        <p:nvSpPr>
          <p:cNvPr id="14" name="TextBox 13">
            <a:extLst>
              <a:ext uri="{FF2B5EF4-FFF2-40B4-BE49-F238E27FC236}">
                <a16:creationId xmlns:a16="http://schemas.microsoft.com/office/drawing/2014/main" id="{F00F2B17-96C8-4BA4-8D8E-02E6FBC5FEC0}"/>
              </a:ext>
            </a:extLst>
          </p:cNvPr>
          <p:cNvSpPr txBox="1"/>
          <p:nvPr/>
        </p:nvSpPr>
        <p:spPr>
          <a:xfrm>
            <a:off x="8229600" y="4527810"/>
            <a:ext cx="3874664" cy="1938992"/>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Median Click Time:</a:t>
            </a:r>
          </a:p>
          <a:p>
            <a:pPr algn="ctr"/>
            <a:r>
              <a:rPr lang="en-US" sz="2400" b="1" dirty="0">
                <a:solidFill>
                  <a:schemeClr val="bg1"/>
                </a:solidFill>
                <a:latin typeface="Zilla Slab" pitchFamily="2" charset="0"/>
                <a:ea typeface="Zilla Slab" pitchFamily="2" charset="0"/>
              </a:rPr>
              <a:t> </a:t>
            </a:r>
            <a:r>
              <a:rPr lang="en-US" sz="2400" dirty="0">
                <a:solidFill>
                  <a:schemeClr val="bg1"/>
                </a:solidFill>
                <a:latin typeface="Zilla Slab" pitchFamily="2" charset="0"/>
                <a:ea typeface="Zilla Slab" pitchFamily="2" charset="0"/>
              </a:rPr>
              <a:t>14.08 seconds</a:t>
            </a:r>
          </a:p>
          <a:p>
            <a:pPr algn="ctr"/>
            <a:endParaRPr lang="en-US" sz="2400" dirty="0">
              <a:solidFill>
                <a:schemeClr val="bg1"/>
              </a:solidFill>
              <a:latin typeface="Zilla Slab" pitchFamily="2" charset="0"/>
              <a:ea typeface="Zilla Slab" pitchFamily="2" charset="0"/>
            </a:endParaRPr>
          </a:p>
          <a:p>
            <a:pPr algn="ctr"/>
            <a:r>
              <a:rPr lang="en-US" sz="2400" dirty="0">
                <a:solidFill>
                  <a:schemeClr val="bg1"/>
                </a:solidFill>
                <a:latin typeface="Zilla Slab" pitchFamily="2" charset="0"/>
                <a:ea typeface="Zilla Slab" pitchFamily="2" charset="0"/>
              </a:rPr>
              <a:t>Fastest: 0.28 </a:t>
            </a:r>
          </a:p>
          <a:p>
            <a:pPr algn="ctr"/>
            <a:r>
              <a:rPr lang="en-US" sz="2400" dirty="0">
                <a:solidFill>
                  <a:schemeClr val="bg1"/>
                </a:solidFill>
                <a:latin typeface="Zilla Slab" pitchFamily="2" charset="0"/>
                <a:ea typeface="Zilla Slab" pitchFamily="2" charset="0"/>
              </a:rPr>
              <a:t>Slowest: 71.14</a:t>
            </a:r>
          </a:p>
        </p:txBody>
      </p:sp>
    </p:spTree>
    <p:extLst>
      <p:ext uri="{BB962C8B-B14F-4D97-AF65-F5344CB8AC3E}">
        <p14:creationId xmlns:p14="http://schemas.microsoft.com/office/powerpoint/2010/main" val="310363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1991832" y="779260"/>
            <a:ext cx="3250019" cy="584775"/>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Screen B</a:t>
            </a:r>
          </a:p>
        </p:txBody>
      </p:sp>
      <p:sp>
        <p:nvSpPr>
          <p:cNvPr id="13" name="TextBox 12">
            <a:extLst>
              <a:ext uri="{FF2B5EF4-FFF2-40B4-BE49-F238E27FC236}">
                <a16:creationId xmlns:a16="http://schemas.microsoft.com/office/drawing/2014/main" id="{828CA52A-63DB-45CA-A4E7-2AD43A2DF1ED}"/>
              </a:ext>
            </a:extLst>
          </p:cNvPr>
          <p:cNvSpPr txBox="1"/>
          <p:nvPr/>
        </p:nvSpPr>
        <p:spPr>
          <a:xfrm>
            <a:off x="7931887" y="153941"/>
            <a:ext cx="4178596" cy="489364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Clicked Areas:</a:t>
            </a:r>
          </a:p>
          <a:p>
            <a:r>
              <a:rPr lang="en-US" sz="2400" dirty="0">
                <a:solidFill>
                  <a:schemeClr val="bg1"/>
                </a:solidFill>
                <a:latin typeface="Zilla Slab" pitchFamily="2" charset="0"/>
                <a:ea typeface="Zilla Slab" pitchFamily="2" charset="0"/>
              </a:rPr>
              <a:t>Instructions for Divorce with Minor Children: 37%</a:t>
            </a:r>
          </a:p>
          <a:p>
            <a:r>
              <a:rPr lang="en-US" sz="2400" dirty="0">
                <a:solidFill>
                  <a:schemeClr val="bg1"/>
                </a:solidFill>
                <a:latin typeface="Zilla Slab" pitchFamily="2" charset="0"/>
                <a:ea typeface="Zilla Slab" pitchFamily="2" charset="0"/>
              </a:rPr>
              <a:t>Introduction to Divorce: 13%</a:t>
            </a:r>
          </a:p>
          <a:p>
            <a:r>
              <a:rPr lang="en-US" sz="2400" dirty="0">
                <a:solidFill>
                  <a:schemeClr val="bg1"/>
                </a:solidFill>
                <a:latin typeface="Zilla Slab" pitchFamily="2" charset="0"/>
                <a:ea typeface="Zilla Slab" pitchFamily="2" charset="0"/>
              </a:rPr>
              <a:t>Preparing for DIY Divorce: 10%</a:t>
            </a:r>
          </a:p>
          <a:p>
            <a:r>
              <a:rPr lang="en-US" sz="2400" dirty="0">
                <a:solidFill>
                  <a:schemeClr val="bg1"/>
                </a:solidFill>
                <a:latin typeface="Zilla Slab" pitchFamily="2" charset="0"/>
                <a:ea typeface="Zilla Slab" pitchFamily="2" charset="0"/>
              </a:rPr>
              <a:t>DIY Divorce: 10%</a:t>
            </a:r>
          </a:p>
          <a:p>
            <a:r>
              <a:rPr lang="en-US" sz="2400" dirty="0">
                <a:solidFill>
                  <a:schemeClr val="bg1"/>
                </a:solidFill>
                <a:latin typeface="Zilla Slab" pitchFamily="2" charset="0"/>
                <a:ea typeface="Zilla Slab" pitchFamily="2" charset="0"/>
              </a:rPr>
              <a:t>DIY Revoke Paternity: 3%</a:t>
            </a:r>
          </a:p>
          <a:p>
            <a:r>
              <a:rPr lang="en-US" sz="2400" dirty="0">
                <a:solidFill>
                  <a:schemeClr val="bg1"/>
                </a:solidFill>
                <a:latin typeface="Zilla Slab" pitchFamily="2" charset="0"/>
                <a:ea typeface="Zilla Slab" pitchFamily="2" charset="0"/>
              </a:rPr>
              <a:t>DIY Quitclaim: 3%</a:t>
            </a:r>
          </a:p>
          <a:p>
            <a:r>
              <a:rPr lang="en-US" sz="2400" dirty="0">
                <a:solidFill>
                  <a:schemeClr val="bg1"/>
                </a:solidFill>
                <a:latin typeface="Zilla Slab" pitchFamily="2" charset="0"/>
                <a:ea typeface="Zilla Slab" pitchFamily="2" charset="0"/>
              </a:rPr>
              <a:t>DIY Judgment of Divorce: 3%</a:t>
            </a:r>
          </a:p>
          <a:p>
            <a:r>
              <a:rPr lang="en-US" sz="2400" dirty="0">
                <a:solidFill>
                  <a:schemeClr val="bg1"/>
                </a:solidFill>
                <a:latin typeface="Zilla Slab" pitchFamily="2" charset="0"/>
                <a:ea typeface="Zilla Slab" pitchFamily="2" charset="0"/>
              </a:rPr>
              <a:t>Guide Me: 3%</a:t>
            </a:r>
          </a:p>
          <a:p>
            <a:endParaRPr lang="en-US" sz="2400" dirty="0">
              <a:solidFill>
                <a:schemeClr val="bg1"/>
              </a:solidFill>
              <a:latin typeface="Zilla Slab" pitchFamily="2" charset="0"/>
              <a:ea typeface="Zilla Slab" pitchFamily="2" charset="0"/>
            </a:endParaRPr>
          </a:p>
          <a:p>
            <a:r>
              <a:rPr lang="en-US" sz="2400" dirty="0">
                <a:solidFill>
                  <a:schemeClr val="bg1"/>
                </a:solidFill>
                <a:latin typeface="Zilla Slab" pitchFamily="2" charset="0"/>
                <a:ea typeface="Zilla Slab" pitchFamily="2" charset="0"/>
              </a:rPr>
              <a:t>Failure (Not in a recognized, clickable area): 17%</a:t>
            </a:r>
          </a:p>
        </p:txBody>
      </p:sp>
      <p:sp>
        <p:nvSpPr>
          <p:cNvPr id="14" name="TextBox 13">
            <a:extLst>
              <a:ext uri="{FF2B5EF4-FFF2-40B4-BE49-F238E27FC236}">
                <a16:creationId xmlns:a16="http://schemas.microsoft.com/office/drawing/2014/main" id="{F00F2B17-96C8-4BA4-8D8E-02E6FBC5FEC0}"/>
              </a:ext>
            </a:extLst>
          </p:cNvPr>
          <p:cNvSpPr txBox="1"/>
          <p:nvPr/>
        </p:nvSpPr>
        <p:spPr>
          <a:xfrm>
            <a:off x="7931887" y="5208293"/>
            <a:ext cx="4178596" cy="1569660"/>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Median Click Time: </a:t>
            </a:r>
            <a:r>
              <a:rPr lang="en-US" sz="2400" dirty="0">
                <a:solidFill>
                  <a:schemeClr val="bg1"/>
                </a:solidFill>
                <a:latin typeface="Zilla Slab" pitchFamily="2" charset="0"/>
                <a:ea typeface="Zilla Slab" pitchFamily="2" charset="0"/>
              </a:rPr>
              <a:t>25.93 sec</a:t>
            </a:r>
          </a:p>
          <a:p>
            <a:pPr algn="ctr"/>
            <a:endParaRPr lang="en-US" sz="2400" dirty="0">
              <a:solidFill>
                <a:schemeClr val="bg1"/>
              </a:solidFill>
              <a:latin typeface="Zilla Slab" pitchFamily="2" charset="0"/>
              <a:ea typeface="Zilla Slab" pitchFamily="2" charset="0"/>
            </a:endParaRPr>
          </a:p>
          <a:p>
            <a:pPr algn="ctr"/>
            <a:r>
              <a:rPr lang="en-US" sz="2400" dirty="0">
                <a:solidFill>
                  <a:schemeClr val="bg1"/>
                </a:solidFill>
                <a:latin typeface="Zilla Slab" pitchFamily="2" charset="0"/>
                <a:ea typeface="Zilla Slab" pitchFamily="2" charset="0"/>
              </a:rPr>
              <a:t>Fastest: 9.81</a:t>
            </a:r>
          </a:p>
          <a:p>
            <a:pPr algn="ctr"/>
            <a:r>
              <a:rPr lang="en-US" sz="2400" dirty="0">
                <a:solidFill>
                  <a:schemeClr val="bg1"/>
                </a:solidFill>
                <a:latin typeface="Zilla Slab" pitchFamily="2" charset="0"/>
                <a:ea typeface="Zilla Slab" pitchFamily="2" charset="0"/>
              </a:rPr>
              <a:t>Slowest: 81.38</a:t>
            </a:r>
          </a:p>
        </p:txBody>
      </p:sp>
      <p:pic>
        <p:nvPicPr>
          <p:cNvPr id="3" name="Picture 2" descr="Graphical user interface, application, website&#10;&#10;Description automatically generated">
            <a:extLst>
              <a:ext uri="{FF2B5EF4-FFF2-40B4-BE49-F238E27FC236}">
                <a16:creationId xmlns:a16="http://schemas.microsoft.com/office/drawing/2014/main" id="{4093ED4F-A7C5-496D-8A97-74921B63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61" y="1748825"/>
            <a:ext cx="7513879" cy="4182482"/>
          </a:xfrm>
          <a:prstGeom prst="rect">
            <a:avLst/>
          </a:prstGeom>
        </p:spPr>
      </p:pic>
    </p:spTree>
    <p:extLst>
      <p:ext uri="{BB962C8B-B14F-4D97-AF65-F5344CB8AC3E}">
        <p14:creationId xmlns:p14="http://schemas.microsoft.com/office/powerpoint/2010/main" val="246517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C930BE6E-5503-4D3F-8EEF-A7612C12B4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79" y="3804798"/>
            <a:ext cx="11902521" cy="1968680"/>
          </a:xfrm>
        </p:spPr>
      </p:pic>
      <p:sp>
        <p:nvSpPr>
          <p:cNvPr id="4" name="Title 3">
            <a:extLst>
              <a:ext uri="{FF2B5EF4-FFF2-40B4-BE49-F238E27FC236}">
                <a16:creationId xmlns:a16="http://schemas.microsoft.com/office/drawing/2014/main" id="{04E98F05-E74A-4A53-A460-B815DFA176C9}"/>
              </a:ext>
            </a:extLst>
          </p:cNvPr>
          <p:cNvSpPr txBox="1">
            <a:spLocks noGrp="1"/>
          </p:cNvSpPr>
          <p:nvPr>
            <p:ph type="title"/>
          </p:nvPr>
        </p:nvSpPr>
        <p:spPr>
          <a:xfrm>
            <a:off x="838200" y="809677"/>
            <a:ext cx="10515600" cy="1532727"/>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Layout Question: </a:t>
            </a:r>
            <a:br>
              <a:rPr lang="en-US" sz="3200" b="1" dirty="0">
                <a:solidFill>
                  <a:schemeClr val="bg1"/>
                </a:solidFill>
                <a:latin typeface="Zilla Slab" pitchFamily="2" charset="0"/>
                <a:ea typeface="Zilla Slab" pitchFamily="2" charset="0"/>
              </a:rPr>
            </a:br>
            <a:r>
              <a:rPr lang="en-US" sz="2400" b="0" i="0" dirty="0">
                <a:solidFill>
                  <a:schemeClr val="bg1"/>
                </a:solidFill>
                <a:effectLst/>
                <a:latin typeface="Zilla Slab"/>
              </a:rPr>
              <a:t>If you were visiting a page for legal information and the following categories were available, what order do you think they should be on the page?</a:t>
            </a:r>
            <a:br>
              <a:rPr lang="en-US" sz="2400" b="0" i="0" dirty="0">
                <a:solidFill>
                  <a:schemeClr val="bg1"/>
                </a:solidFill>
                <a:effectLst/>
                <a:latin typeface="Zilla Slab"/>
              </a:rPr>
            </a:br>
            <a:endParaRPr lang="en-US" sz="2400" b="1" dirty="0">
              <a:solidFill>
                <a:schemeClr val="bg1"/>
              </a:solidFill>
              <a:latin typeface="Zilla Slab" pitchFamily="2" charset="0"/>
              <a:ea typeface="Zilla Slab" pitchFamily="2" charset="0"/>
            </a:endParaRPr>
          </a:p>
        </p:txBody>
      </p:sp>
      <p:sp>
        <p:nvSpPr>
          <p:cNvPr id="7" name="TextBox 6">
            <a:extLst>
              <a:ext uri="{FF2B5EF4-FFF2-40B4-BE49-F238E27FC236}">
                <a16:creationId xmlns:a16="http://schemas.microsoft.com/office/drawing/2014/main" id="{FCB920F7-628A-4767-838E-9571689BB9D6}"/>
              </a:ext>
            </a:extLst>
          </p:cNvPr>
          <p:cNvSpPr txBox="1"/>
          <p:nvPr/>
        </p:nvSpPr>
        <p:spPr>
          <a:xfrm>
            <a:off x="838200" y="2604469"/>
            <a:ext cx="10145233" cy="1200329"/>
          </a:xfrm>
          <a:prstGeom prst="rect">
            <a:avLst/>
          </a:prstGeom>
          <a:noFill/>
        </p:spPr>
        <p:txBody>
          <a:bodyPr wrap="square" rtlCol="0">
            <a:spAutoFit/>
          </a:bodyPr>
          <a:lstStyle/>
          <a:p>
            <a:endParaRPr lang="en-US" sz="2400" dirty="0">
              <a:solidFill>
                <a:srgbClr val="414141"/>
              </a:solidFill>
              <a:latin typeface="Zilla Slab"/>
            </a:endParaRPr>
          </a:p>
          <a:p>
            <a:r>
              <a:rPr lang="en-US" sz="2400" dirty="0">
                <a:solidFill>
                  <a:srgbClr val="414141"/>
                </a:solidFill>
                <a:latin typeface="Zilla Slab"/>
              </a:rPr>
              <a:t>Users were given three boxes: Forms, Instructions, and More Information. They were asked to drag each box into first, second, or third place. </a:t>
            </a:r>
            <a:endParaRPr lang="en-US" sz="2400" dirty="0">
              <a:latin typeface="Zilla Slab"/>
            </a:endParaRPr>
          </a:p>
        </p:txBody>
      </p:sp>
    </p:spTree>
    <p:extLst>
      <p:ext uri="{BB962C8B-B14F-4D97-AF65-F5344CB8AC3E}">
        <p14:creationId xmlns:p14="http://schemas.microsoft.com/office/powerpoint/2010/main" val="362528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F78B0-0126-4D16-9A38-142F181C9A3D}"/>
              </a:ext>
            </a:extLst>
          </p:cNvPr>
          <p:cNvSpPr>
            <a:spLocks noGrp="1"/>
          </p:cNvSpPr>
          <p:nvPr>
            <p:ph idx="1"/>
          </p:nvPr>
        </p:nvSpPr>
        <p:spPr>
          <a:xfrm>
            <a:off x="838200" y="1827757"/>
            <a:ext cx="10515600" cy="4351338"/>
          </a:xfrm>
        </p:spPr>
        <p:txBody>
          <a:bodyPr/>
          <a:lstStyle/>
          <a:p>
            <a:r>
              <a:rPr lang="en-US" dirty="0"/>
              <a:t>Users spent less time searching for information on Screen A.</a:t>
            </a:r>
          </a:p>
          <a:p>
            <a:r>
              <a:rPr lang="en-US" dirty="0"/>
              <a:t>Users preferred a layout that had Information first, then Forms, and then More Information. This appeared to be true even if users picked “More Information” when they wanted to learn about a specific legal problem earlier on in the first-click test. </a:t>
            </a:r>
          </a:p>
          <a:p>
            <a:r>
              <a:rPr lang="en-US" dirty="0"/>
              <a:t>For future click testing, may need to expand “clickable” areas to reduce the failure rate. </a:t>
            </a:r>
          </a:p>
        </p:txBody>
      </p:sp>
      <p:sp>
        <p:nvSpPr>
          <p:cNvPr id="5" name="Title 4">
            <a:extLst>
              <a:ext uri="{FF2B5EF4-FFF2-40B4-BE49-F238E27FC236}">
                <a16:creationId xmlns:a16="http://schemas.microsoft.com/office/drawing/2014/main" id="{ECF46FA4-EDF9-47AD-AB2B-6BDE280FEB29}"/>
              </a:ext>
            </a:extLst>
          </p:cNvPr>
          <p:cNvSpPr txBox="1">
            <a:spLocks noGrp="1"/>
          </p:cNvSpPr>
          <p:nvPr>
            <p:ph type="title"/>
          </p:nvPr>
        </p:nvSpPr>
        <p:spPr>
          <a:xfrm>
            <a:off x="838200" y="760141"/>
            <a:ext cx="10515600" cy="535531"/>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Conclusions &amp; Thoughts for Future Testing</a:t>
            </a:r>
          </a:p>
        </p:txBody>
      </p:sp>
    </p:spTree>
    <p:extLst>
      <p:ext uri="{BB962C8B-B14F-4D97-AF65-F5344CB8AC3E}">
        <p14:creationId xmlns:p14="http://schemas.microsoft.com/office/powerpoint/2010/main" val="406674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571251" y="2644167"/>
            <a:ext cx="4720911" cy="461665"/>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Test 4: Preference Test</a:t>
            </a:r>
            <a:endParaRPr lang="en-US" sz="2400" dirty="0">
              <a:solidFill>
                <a:schemeClr val="bg1"/>
              </a:solidFill>
              <a:latin typeface="Zilla Slab" pitchFamily="2" charset="0"/>
              <a:ea typeface="Zilla Slab" pitchFamily="2" charset="0"/>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1767004"/>
            <a:ext cx="4720911" cy="2308324"/>
          </a:xfrm>
          <a:prstGeom prst="rect">
            <a:avLst/>
          </a:prstGeom>
          <a:noFill/>
        </p:spPr>
        <p:txBody>
          <a:bodyPr wrap="square" rtlCol="0">
            <a:spAutoFit/>
          </a:bodyPr>
          <a:lstStyle/>
          <a:p>
            <a:pPr algn="ctr"/>
            <a:r>
              <a:rPr lang="en-US" sz="2400" dirty="0">
                <a:solidFill>
                  <a:srgbClr val="213739"/>
                </a:solidFill>
                <a:latin typeface="Zilla Slab" pitchFamily="2" charset="0"/>
                <a:ea typeface="Zilla Slab" pitchFamily="2" charset="0"/>
              </a:rPr>
              <a:t>We asked users three questions about different designs to see which ones they preferred. Some questions focused on design and others focused on the amount of initial information provided. </a:t>
            </a:r>
          </a:p>
        </p:txBody>
      </p:sp>
    </p:spTree>
    <p:extLst>
      <p:ext uri="{BB962C8B-B14F-4D97-AF65-F5344CB8AC3E}">
        <p14:creationId xmlns:p14="http://schemas.microsoft.com/office/powerpoint/2010/main" val="395634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322521" y="116105"/>
            <a:ext cx="11546957" cy="1200329"/>
          </a:xfrm>
          <a:prstGeom prst="rect">
            <a:avLst/>
          </a:prstGeom>
          <a:solidFill>
            <a:srgbClr val="213739"/>
          </a:solidFill>
        </p:spPr>
        <p:txBody>
          <a:bodyPr wrap="square" rtlCol="0">
            <a:spAutoFit/>
          </a:bodyPr>
          <a:lstStyle/>
          <a:p>
            <a:pPr algn="l"/>
            <a:r>
              <a:rPr lang="en-US" sz="2400" b="1" dirty="0">
                <a:solidFill>
                  <a:schemeClr val="bg1"/>
                </a:solidFill>
                <a:latin typeface="Zilla Slab" pitchFamily="2" charset="0"/>
                <a:ea typeface="Zilla Slab" pitchFamily="2" charset="0"/>
              </a:rPr>
              <a:t>Question 1:</a:t>
            </a:r>
            <a:r>
              <a:rPr lang="en-US" sz="2400" b="0" i="0" dirty="0">
                <a:solidFill>
                  <a:schemeClr val="bg1"/>
                </a:solidFill>
                <a:effectLst/>
                <a:latin typeface="proxima-nova"/>
              </a:rPr>
              <a:t> If you were doing research on getting a divorce with minor children, which of these layouts would you prefer? </a:t>
            </a:r>
            <a:r>
              <a:rPr lang="en-US" sz="2400" i="0" dirty="0">
                <a:solidFill>
                  <a:schemeClr val="bg1"/>
                </a:solidFill>
                <a:effectLst/>
                <a:latin typeface="proxima-nova"/>
              </a:rPr>
              <a:t>Please note that the images below are animated to show what would happen if you click or scroll.</a:t>
            </a:r>
          </a:p>
        </p:txBody>
      </p:sp>
      <p:sp>
        <p:nvSpPr>
          <p:cNvPr id="8" name="TextBox 7">
            <a:extLst>
              <a:ext uri="{FF2B5EF4-FFF2-40B4-BE49-F238E27FC236}">
                <a16:creationId xmlns:a16="http://schemas.microsoft.com/office/drawing/2014/main" id="{300F1BED-7372-41ED-8967-E43477EE6930}"/>
              </a:ext>
            </a:extLst>
          </p:cNvPr>
          <p:cNvSpPr txBox="1"/>
          <p:nvPr/>
        </p:nvSpPr>
        <p:spPr>
          <a:xfrm>
            <a:off x="2217355" y="1711789"/>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A</a:t>
            </a:r>
          </a:p>
        </p:txBody>
      </p:sp>
      <p:sp>
        <p:nvSpPr>
          <p:cNvPr id="9" name="TextBox 8">
            <a:extLst>
              <a:ext uri="{FF2B5EF4-FFF2-40B4-BE49-F238E27FC236}">
                <a16:creationId xmlns:a16="http://schemas.microsoft.com/office/drawing/2014/main" id="{3F2DE230-FD2F-4B96-A658-7CDFF3546336}"/>
              </a:ext>
            </a:extLst>
          </p:cNvPr>
          <p:cNvSpPr txBox="1"/>
          <p:nvPr/>
        </p:nvSpPr>
        <p:spPr>
          <a:xfrm>
            <a:off x="8396469" y="1711789"/>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B</a:t>
            </a:r>
          </a:p>
        </p:txBody>
      </p:sp>
      <p:pic>
        <p:nvPicPr>
          <p:cNvPr id="4" name="Picture 3" descr="Graphical user interface, text&#10;&#10;Description automatically generated">
            <a:extLst>
              <a:ext uri="{FF2B5EF4-FFF2-40B4-BE49-F238E27FC236}">
                <a16:creationId xmlns:a16="http://schemas.microsoft.com/office/drawing/2014/main" id="{E256F21F-5EA8-481A-93F1-1B076F28C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59" y="2446834"/>
            <a:ext cx="5714999" cy="3214687"/>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F714729A-7216-4682-B5AC-A2A03E700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74" y="2446834"/>
            <a:ext cx="5715001" cy="3214688"/>
          </a:xfrm>
          <a:prstGeom prst="rect">
            <a:avLst/>
          </a:prstGeom>
        </p:spPr>
      </p:pic>
      <p:sp>
        <p:nvSpPr>
          <p:cNvPr id="11" name="TextBox 10">
            <a:extLst>
              <a:ext uri="{FF2B5EF4-FFF2-40B4-BE49-F238E27FC236}">
                <a16:creationId xmlns:a16="http://schemas.microsoft.com/office/drawing/2014/main" id="{36F0CB3F-18FF-412D-B4BD-B3C695830C42}"/>
              </a:ext>
            </a:extLst>
          </p:cNvPr>
          <p:cNvSpPr txBox="1"/>
          <p:nvPr/>
        </p:nvSpPr>
        <p:spPr>
          <a:xfrm>
            <a:off x="1416180" y="5910898"/>
            <a:ext cx="3303556" cy="830997"/>
          </a:xfrm>
          <a:prstGeom prst="rect">
            <a:avLst/>
          </a:prstGeom>
          <a:solidFill>
            <a:srgbClr val="213739"/>
          </a:solidFill>
        </p:spPr>
        <p:txBody>
          <a:bodyPr wrap="square" rtlCol="0">
            <a:spAutoFit/>
          </a:bodyPr>
          <a:lstStyle/>
          <a:p>
            <a:pPr algn="ctr"/>
            <a:r>
              <a:rPr lang="en-US" sz="2400" b="1" dirty="0">
                <a:solidFill>
                  <a:schemeClr val="accent2"/>
                </a:solidFill>
                <a:latin typeface="Zilla Slab" pitchFamily="2" charset="0"/>
                <a:ea typeface="Zilla Slab" pitchFamily="2" charset="0"/>
              </a:rPr>
              <a:t>66.7% </a:t>
            </a:r>
            <a:r>
              <a:rPr lang="en-US" sz="2400" b="1" dirty="0">
                <a:solidFill>
                  <a:schemeClr val="bg1"/>
                </a:solidFill>
                <a:latin typeface="Zilla Slab" pitchFamily="2" charset="0"/>
                <a:ea typeface="Zilla Slab" pitchFamily="2" charset="0"/>
              </a:rPr>
              <a:t>of users preferred </a:t>
            </a:r>
          </a:p>
          <a:p>
            <a:pPr algn="ctr"/>
            <a:r>
              <a:rPr lang="en-US" sz="2400" b="1" dirty="0">
                <a:solidFill>
                  <a:schemeClr val="bg1"/>
                </a:solidFill>
                <a:latin typeface="Zilla Slab" pitchFamily="2" charset="0"/>
                <a:ea typeface="Zilla Slab" pitchFamily="2" charset="0"/>
              </a:rPr>
              <a:t>Screen A</a:t>
            </a:r>
          </a:p>
        </p:txBody>
      </p:sp>
      <p:sp>
        <p:nvSpPr>
          <p:cNvPr id="13" name="TextBox 12">
            <a:extLst>
              <a:ext uri="{FF2B5EF4-FFF2-40B4-BE49-F238E27FC236}">
                <a16:creationId xmlns:a16="http://schemas.microsoft.com/office/drawing/2014/main" id="{85072276-BF42-4866-B9CF-29A01327C001}"/>
              </a:ext>
            </a:extLst>
          </p:cNvPr>
          <p:cNvSpPr txBox="1"/>
          <p:nvPr/>
        </p:nvSpPr>
        <p:spPr>
          <a:xfrm>
            <a:off x="7595295" y="5934902"/>
            <a:ext cx="3303556"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33.3% of users preferred </a:t>
            </a:r>
          </a:p>
          <a:p>
            <a:pPr algn="ctr"/>
            <a:r>
              <a:rPr lang="en-US" sz="2400" b="1" dirty="0">
                <a:solidFill>
                  <a:schemeClr val="bg1"/>
                </a:solidFill>
                <a:latin typeface="Zilla Slab" pitchFamily="2" charset="0"/>
                <a:ea typeface="Zilla Slab" pitchFamily="2" charset="0"/>
              </a:rPr>
              <a:t>Screen B</a:t>
            </a:r>
          </a:p>
        </p:txBody>
      </p:sp>
    </p:spTree>
    <p:extLst>
      <p:ext uri="{BB962C8B-B14F-4D97-AF65-F5344CB8AC3E}">
        <p14:creationId xmlns:p14="http://schemas.microsoft.com/office/powerpoint/2010/main" val="262512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322521" y="116105"/>
            <a:ext cx="11546957" cy="830997"/>
          </a:xfrm>
          <a:prstGeom prst="rect">
            <a:avLst/>
          </a:prstGeom>
          <a:solidFill>
            <a:srgbClr val="213739"/>
          </a:solidFill>
        </p:spPr>
        <p:txBody>
          <a:bodyPr wrap="square" rtlCol="0">
            <a:spAutoFit/>
          </a:bodyPr>
          <a:lstStyle/>
          <a:p>
            <a:pPr algn="l"/>
            <a:r>
              <a:rPr lang="en-US" sz="2400" b="1" dirty="0">
                <a:solidFill>
                  <a:schemeClr val="bg1"/>
                </a:solidFill>
                <a:latin typeface="Zilla Slab" pitchFamily="2" charset="0"/>
                <a:ea typeface="Zilla Slab" pitchFamily="2" charset="0"/>
              </a:rPr>
              <a:t>Question 2:</a:t>
            </a:r>
            <a:r>
              <a:rPr lang="en-US" sz="2400" b="0" i="0" dirty="0">
                <a:solidFill>
                  <a:schemeClr val="bg1"/>
                </a:solidFill>
                <a:effectLst/>
                <a:latin typeface="proxima-nova"/>
              </a:rPr>
              <a:t> If you were doing research on getting a divorce with minor children, which of these layouts would you prefer?</a:t>
            </a:r>
            <a:endParaRPr lang="en-US" sz="2400" i="0" dirty="0">
              <a:solidFill>
                <a:schemeClr val="bg1"/>
              </a:solidFill>
              <a:effectLst/>
              <a:latin typeface="proxima-nova"/>
            </a:endParaRPr>
          </a:p>
        </p:txBody>
      </p:sp>
      <p:sp>
        <p:nvSpPr>
          <p:cNvPr id="8" name="TextBox 7">
            <a:extLst>
              <a:ext uri="{FF2B5EF4-FFF2-40B4-BE49-F238E27FC236}">
                <a16:creationId xmlns:a16="http://schemas.microsoft.com/office/drawing/2014/main" id="{300F1BED-7372-41ED-8967-E43477EE6930}"/>
              </a:ext>
            </a:extLst>
          </p:cNvPr>
          <p:cNvSpPr txBox="1"/>
          <p:nvPr/>
        </p:nvSpPr>
        <p:spPr>
          <a:xfrm>
            <a:off x="1774332" y="1258410"/>
            <a:ext cx="2249474"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Introduction  </a:t>
            </a:r>
          </a:p>
        </p:txBody>
      </p:sp>
      <p:sp>
        <p:nvSpPr>
          <p:cNvPr id="9" name="TextBox 8">
            <a:extLst>
              <a:ext uri="{FF2B5EF4-FFF2-40B4-BE49-F238E27FC236}">
                <a16:creationId xmlns:a16="http://schemas.microsoft.com/office/drawing/2014/main" id="{3F2DE230-FD2F-4B96-A658-7CDFF3546336}"/>
              </a:ext>
            </a:extLst>
          </p:cNvPr>
          <p:cNvSpPr txBox="1"/>
          <p:nvPr/>
        </p:nvSpPr>
        <p:spPr>
          <a:xfrm>
            <a:off x="8396468" y="1292601"/>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Timeline</a:t>
            </a:r>
          </a:p>
        </p:txBody>
      </p:sp>
      <p:sp>
        <p:nvSpPr>
          <p:cNvPr id="12" name="TextBox 11">
            <a:extLst>
              <a:ext uri="{FF2B5EF4-FFF2-40B4-BE49-F238E27FC236}">
                <a16:creationId xmlns:a16="http://schemas.microsoft.com/office/drawing/2014/main" id="{B43FDB67-7C28-4109-91D3-5279B3FCCBD1}"/>
              </a:ext>
            </a:extLst>
          </p:cNvPr>
          <p:cNvSpPr txBox="1"/>
          <p:nvPr/>
        </p:nvSpPr>
        <p:spPr>
          <a:xfrm>
            <a:off x="7890767" y="5519219"/>
            <a:ext cx="3177725" cy="1200329"/>
          </a:xfrm>
          <a:prstGeom prst="rect">
            <a:avLst/>
          </a:prstGeom>
          <a:solidFill>
            <a:srgbClr val="213739"/>
          </a:solidFill>
        </p:spPr>
        <p:txBody>
          <a:bodyPr wrap="square" rtlCol="0">
            <a:spAutoFit/>
          </a:bodyPr>
          <a:lstStyle/>
          <a:p>
            <a:pPr algn="ctr"/>
            <a:r>
              <a:rPr lang="en-US" sz="2400" b="1" dirty="0">
                <a:solidFill>
                  <a:schemeClr val="accent2"/>
                </a:solidFill>
                <a:latin typeface="Zilla Slab" pitchFamily="2" charset="0"/>
                <a:ea typeface="Zilla Slab" pitchFamily="2" charset="0"/>
              </a:rPr>
              <a:t>56.7 %</a:t>
            </a:r>
            <a:r>
              <a:rPr lang="en-US" sz="2400" b="1" dirty="0">
                <a:solidFill>
                  <a:schemeClr val="bg1"/>
                </a:solidFill>
                <a:latin typeface="Zilla Slab" pitchFamily="2" charset="0"/>
                <a:ea typeface="Zilla Slab" pitchFamily="2" charset="0"/>
              </a:rPr>
              <a:t> of users preferred the timeline layout</a:t>
            </a:r>
          </a:p>
        </p:txBody>
      </p:sp>
      <p:pic>
        <p:nvPicPr>
          <p:cNvPr id="3" name="Picture 2" descr="Graphical user interface, website&#10;&#10;Description automatically generated">
            <a:extLst>
              <a:ext uri="{FF2B5EF4-FFF2-40B4-BE49-F238E27FC236}">
                <a16:creationId xmlns:a16="http://schemas.microsoft.com/office/drawing/2014/main" id="{5DF54115-7463-4187-B4B9-7D8683697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22" y="2099765"/>
            <a:ext cx="5872234" cy="3164815"/>
          </a:xfrm>
          <a:prstGeom prst="rect">
            <a:avLst/>
          </a:prstGeom>
        </p:spPr>
      </p:pic>
      <p:pic>
        <p:nvPicPr>
          <p:cNvPr id="7" name="Picture 6" descr="Graphical user interface, text, website&#10;&#10;Description automatically generated">
            <a:extLst>
              <a:ext uri="{FF2B5EF4-FFF2-40B4-BE49-F238E27FC236}">
                <a16:creationId xmlns:a16="http://schemas.microsoft.com/office/drawing/2014/main" id="{3ED672E0-C116-4B0D-8E37-FBAE25E02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428" y="2099765"/>
            <a:ext cx="5776850" cy="3164815"/>
          </a:xfrm>
          <a:prstGeom prst="rect">
            <a:avLst/>
          </a:prstGeom>
        </p:spPr>
      </p:pic>
      <p:sp>
        <p:nvSpPr>
          <p:cNvPr id="13" name="TextBox 12">
            <a:extLst>
              <a:ext uri="{FF2B5EF4-FFF2-40B4-BE49-F238E27FC236}">
                <a16:creationId xmlns:a16="http://schemas.microsoft.com/office/drawing/2014/main" id="{DA282232-1366-4E5D-BDFA-94BF028223A4}"/>
              </a:ext>
            </a:extLst>
          </p:cNvPr>
          <p:cNvSpPr txBox="1"/>
          <p:nvPr/>
        </p:nvSpPr>
        <p:spPr>
          <a:xfrm>
            <a:off x="1310206" y="5541566"/>
            <a:ext cx="3177725" cy="1200329"/>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43.3% of users preferred the</a:t>
            </a:r>
          </a:p>
          <a:p>
            <a:pPr algn="ctr"/>
            <a:r>
              <a:rPr lang="en-US" sz="2400" b="1" dirty="0">
                <a:solidFill>
                  <a:schemeClr val="bg1"/>
                </a:solidFill>
                <a:latin typeface="Zilla Slab" pitchFamily="2" charset="0"/>
                <a:ea typeface="Zilla Slab" pitchFamily="2" charset="0"/>
              </a:rPr>
              <a:t>introduction layout</a:t>
            </a:r>
          </a:p>
        </p:txBody>
      </p:sp>
    </p:spTree>
    <p:extLst>
      <p:ext uri="{BB962C8B-B14F-4D97-AF65-F5344CB8AC3E}">
        <p14:creationId xmlns:p14="http://schemas.microsoft.com/office/powerpoint/2010/main" val="376221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77872" y="255432"/>
            <a:ext cx="11715654" cy="830997"/>
          </a:xfrm>
          <a:prstGeom prst="rect">
            <a:avLst/>
          </a:prstGeom>
          <a:solidFill>
            <a:srgbClr val="213739"/>
          </a:solidFill>
        </p:spPr>
        <p:txBody>
          <a:bodyPr wrap="square" rtlCol="0">
            <a:spAutoFit/>
          </a:bodyPr>
          <a:lstStyle/>
          <a:p>
            <a:pPr algn="l"/>
            <a:r>
              <a:rPr lang="en-US" sz="2400" b="1" dirty="0">
                <a:solidFill>
                  <a:schemeClr val="bg1"/>
                </a:solidFill>
                <a:latin typeface="Zilla Slab" pitchFamily="2" charset="0"/>
                <a:ea typeface="Zilla Slab" pitchFamily="2" charset="0"/>
              </a:rPr>
              <a:t>Question 3:</a:t>
            </a:r>
            <a:r>
              <a:rPr lang="en-US" sz="2400" b="0" i="0" dirty="0">
                <a:solidFill>
                  <a:schemeClr val="bg1"/>
                </a:solidFill>
                <a:effectLst/>
                <a:latin typeface="proxima-nova"/>
              </a:rPr>
              <a:t> </a:t>
            </a:r>
            <a:r>
              <a:rPr lang="en-US" sz="2400" dirty="0">
                <a:solidFill>
                  <a:schemeClr val="bg1"/>
                </a:solidFill>
                <a:latin typeface="proxima-nova"/>
              </a:rPr>
              <a:t> This </a:t>
            </a:r>
            <a:r>
              <a:rPr lang="en-US" sz="2400" b="0" i="0" dirty="0">
                <a:solidFill>
                  <a:schemeClr val="bg1"/>
                </a:solidFill>
                <a:effectLst/>
                <a:latin typeface="proxima-nova"/>
              </a:rPr>
              <a:t>page has an introduction summarizing the types of information you will find on this webpage.</a:t>
            </a:r>
            <a:endParaRPr lang="en-US" sz="2400" i="0" dirty="0">
              <a:solidFill>
                <a:schemeClr val="bg1"/>
              </a:solidFill>
              <a:effectLst/>
              <a:latin typeface="proxima-nova"/>
            </a:endParaRPr>
          </a:p>
        </p:txBody>
      </p:sp>
      <p:pic>
        <p:nvPicPr>
          <p:cNvPr id="3" name="Picture 2" descr="Graphical user interface, website&#10;&#10;Description automatically generated">
            <a:extLst>
              <a:ext uri="{FF2B5EF4-FFF2-40B4-BE49-F238E27FC236}">
                <a16:creationId xmlns:a16="http://schemas.microsoft.com/office/drawing/2014/main" id="{5DF54115-7463-4187-B4B9-7D8683697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86" y="1190658"/>
            <a:ext cx="3278719" cy="1618668"/>
          </a:xfrm>
          <a:prstGeom prst="rect">
            <a:avLst/>
          </a:prstGeom>
        </p:spPr>
      </p:pic>
      <p:pic>
        <p:nvPicPr>
          <p:cNvPr id="7" name="Picture 6" descr="Graphical user interface, text, website&#10;&#10;Description automatically generated">
            <a:extLst>
              <a:ext uri="{FF2B5EF4-FFF2-40B4-BE49-F238E27FC236}">
                <a16:creationId xmlns:a16="http://schemas.microsoft.com/office/drawing/2014/main" id="{3ED672E0-C116-4B0D-8E37-FBAE25E02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02" y="3897173"/>
            <a:ext cx="3412216" cy="1869363"/>
          </a:xfrm>
          <a:prstGeom prst="rect">
            <a:avLst/>
          </a:prstGeom>
        </p:spPr>
      </p:pic>
      <p:sp>
        <p:nvSpPr>
          <p:cNvPr id="10" name="TextBox 9">
            <a:extLst>
              <a:ext uri="{FF2B5EF4-FFF2-40B4-BE49-F238E27FC236}">
                <a16:creationId xmlns:a16="http://schemas.microsoft.com/office/drawing/2014/main" id="{7B070893-001D-407A-90C3-A81566A3FC52}"/>
              </a:ext>
            </a:extLst>
          </p:cNvPr>
          <p:cNvSpPr txBox="1"/>
          <p:nvPr/>
        </p:nvSpPr>
        <p:spPr>
          <a:xfrm>
            <a:off x="352302" y="2931649"/>
            <a:ext cx="11641224" cy="830997"/>
          </a:xfrm>
          <a:prstGeom prst="rect">
            <a:avLst/>
          </a:prstGeom>
          <a:solidFill>
            <a:srgbClr val="213739"/>
          </a:solidFill>
        </p:spPr>
        <p:txBody>
          <a:bodyPr wrap="square" rtlCol="0">
            <a:spAutoFit/>
          </a:bodyPr>
          <a:lstStyle/>
          <a:p>
            <a:pPr algn="l"/>
            <a:r>
              <a:rPr lang="en-US" sz="2400" b="0" i="0" dirty="0">
                <a:solidFill>
                  <a:schemeClr val="bg1"/>
                </a:solidFill>
                <a:effectLst/>
                <a:latin typeface="proxima-nova"/>
              </a:rPr>
              <a:t>On this page there is no introduction summarizing the types of information you will find here. </a:t>
            </a:r>
            <a:endParaRPr lang="en-US" sz="2400" i="0" dirty="0">
              <a:solidFill>
                <a:schemeClr val="bg1"/>
              </a:solidFill>
              <a:effectLst/>
              <a:latin typeface="proxima-nova"/>
            </a:endParaRPr>
          </a:p>
        </p:txBody>
      </p:sp>
      <p:sp>
        <p:nvSpPr>
          <p:cNvPr id="14" name="TextBox 13">
            <a:extLst>
              <a:ext uri="{FF2B5EF4-FFF2-40B4-BE49-F238E27FC236}">
                <a16:creationId xmlns:a16="http://schemas.microsoft.com/office/drawing/2014/main" id="{DACEDF15-24C5-4C46-AAB1-4F4FC291DA99}"/>
              </a:ext>
            </a:extLst>
          </p:cNvPr>
          <p:cNvSpPr txBox="1"/>
          <p:nvPr/>
        </p:nvSpPr>
        <p:spPr>
          <a:xfrm>
            <a:off x="352302" y="5901063"/>
            <a:ext cx="11641224" cy="461665"/>
          </a:xfrm>
          <a:prstGeom prst="rect">
            <a:avLst/>
          </a:prstGeom>
          <a:solidFill>
            <a:srgbClr val="213739"/>
          </a:solidFill>
        </p:spPr>
        <p:txBody>
          <a:bodyPr wrap="square" rtlCol="0">
            <a:spAutoFit/>
          </a:bodyPr>
          <a:lstStyle/>
          <a:p>
            <a:pPr algn="l"/>
            <a:r>
              <a:rPr lang="en-US" sz="2400" b="0" i="0" dirty="0">
                <a:solidFill>
                  <a:schemeClr val="bg1"/>
                </a:solidFill>
                <a:effectLst/>
                <a:latin typeface="proxima-nova"/>
              </a:rPr>
              <a:t>Do you miss having an introduction?  </a:t>
            </a:r>
            <a:r>
              <a:rPr lang="en-US" sz="2400" b="0" i="0" dirty="0">
                <a:solidFill>
                  <a:srgbClr val="EE5422"/>
                </a:solidFill>
                <a:effectLst/>
                <a:latin typeface="proxima-nova"/>
              </a:rPr>
              <a:t>70% </a:t>
            </a:r>
            <a:r>
              <a:rPr lang="en-US" sz="2400" b="0" i="0" dirty="0">
                <a:solidFill>
                  <a:schemeClr val="bg1"/>
                </a:solidFill>
                <a:effectLst/>
                <a:latin typeface="proxima-nova"/>
              </a:rPr>
              <a:t>of users said yes, they missed having it</a:t>
            </a:r>
            <a:endParaRPr lang="en-US" sz="2400" i="0" dirty="0">
              <a:solidFill>
                <a:schemeClr val="bg1"/>
              </a:solidFill>
              <a:effectLst/>
              <a:latin typeface="proxima-nova"/>
            </a:endParaRPr>
          </a:p>
        </p:txBody>
      </p:sp>
    </p:spTree>
    <p:extLst>
      <p:ext uri="{BB962C8B-B14F-4D97-AF65-F5344CB8AC3E}">
        <p14:creationId xmlns:p14="http://schemas.microsoft.com/office/powerpoint/2010/main" val="208104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F78B0-0126-4D16-9A38-142F181C9A3D}"/>
              </a:ext>
            </a:extLst>
          </p:cNvPr>
          <p:cNvSpPr>
            <a:spLocks noGrp="1"/>
          </p:cNvSpPr>
          <p:nvPr>
            <p:ph idx="1"/>
          </p:nvPr>
        </p:nvSpPr>
        <p:spPr>
          <a:xfrm>
            <a:off x="838200" y="1827757"/>
            <a:ext cx="10515600" cy="4351338"/>
          </a:xfrm>
        </p:spPr>
        <p:txBody>
          <a:bodyPr/>
          <a:lstStyle/>
          <a:p>
            <a:r>
              <a:rPr lang="en-US" dirty="0"/>
              <a:t>Users seem to prefer a simple design with less information on the screen, based on their preferences for Screen A’s design and the Timeline look. </a:t>
            </a:r>
          </a:p>
          <a:p>
            <a:r>
              <a:rPr lang="en-US" dirty="0"/>
              <a:t>Even with a simple design, users still want some information or context with the timeline design.</a:t>
            </a:r>
          </a:p>
          <a:p>
            <a:r>
              <a:rPr lang="en-US" dirty="0"/>
              <a:t>For future testing, can use MLH 2.0 designs, crop screen to focus testing area, use more GIFs, and test mobile design preferences.</a:t>
            </a:r>
          </a:p>
        </p:txBody>
      </p:sp>
      <p:sp>
        <p:nvSpPr>
          <p:cNvPr id="5" name="Title 4">
            <a:extLst>
              <a:ext uri="{FF2B5EF4-FFF2-40B4-BE49-F238E27FC236}">
                <a16:creationId xmlns:a16="http://schemas.microsoft.com/office/drawing/2014/main" id="{ECF46FA4-EDF9-47AD-AB2B-6BDE280FEB29}"/>
              </a:ext>
            </a:extLst>
          </p:cNvPr>
          <p:cNvSpPr txBox="1">
            <a:spLocks noGrp="1"/>
          </p:cNvSpPr>
          <p:nvPr>
            <p:ph type="title"/>
          </p:nvPr>
        </p:nvSpPr>
        <p:spPr>
          <a:xfrm>
            <a:off x="838200" y="760141"/>
            <a:ext cx="10515600" cy="535531"/>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Conclusions &amp; Thoughts for Future Testing</a:t>
            </a:r>
          </a:p>
        </p:txBody>
      </p:sp>
    </p:spTree>
    <p:extLst>
      <p:ext uri="{BB962C8B-B14F-4D97-AF65-F5344CB8AC3E}">
        <p14:creationId xmlns:p14="http://schemas.microsoft.com/office/powerpoint/2010/main" val="293433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2977116" y="-102550"/>
            <a:ext cx="9214885"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241642" y="2824921"/>
            <a:ext cx="2544089" cy="830997"/>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Demographics: Age</a:t>
            </a:r>
            <a:endParaRPr lang="en-US" sz="2400" dirty="0">
              <a:solidFill>
                <a:schemeClr val="bg1"/>
              </a:solidFill>
              <a:latin typeface="Zilla Slab" pitchFamily="2" charset="0"/>
              <a:ea typeface="Zilla Slab" pitchFamily="2" charset="0"/>
            </a:endParaRPr>
          </a:p>
        </p:txBody>
      </p:sp>
      <p:graphicFrame>
        <p:nvGraphicFramePr>
          <p:cNvPr id="4" name="Chart 3">
            <a:extLst>
              <a:ext uri="{FF2B5EF4-FFF2-40B4-BE49-F238E27FC236}">
                <a16:creationId xmlns:a16="http://schemas.microsoft.com/office/drawing/2014/main" id="{BE50728B-3EAF-453A-BAEE-D91EA999164C}"/>
              </a:ext>
            </a:extLst>
          </p:cNvPr>
          <p:cNvGraphicFramePr/>
          <p:nvPr>
            <p:extLst>
              <p:ext uri="{D42A27DB-BD31-4B8C-83A1-F6EECF244321}">
                <p14:modId xmlns:p14="http://schemas.microsoft.com/office/powerpoint/2010/main" val="700964785"/>
              </p:ext>
            </p:extLst>
          </p:nvPr>
        </p:nvGraphicFramePr>
        <p:xfrm>
          <a:off x="3520558" y="825992"/>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71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539353" y="2644167"/>
            <a:ext cx="4720911" cy="830997"/>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Test 1: Guide and </a:t>
            </a:r>
            <a:r>
              <a:rPr lang="en-US" sz="2400" b="1" dirty="0" err="1">
                <a:solidFill>
                  <a:schemeClr val="bg1"/>
                </a:solidFill>
                <a:latin typeface="Zilla Slab" pitchFamily="2" charset="0"/>
                <a:ea typeface="Zilla Slab" pitchFamily="2" charset="0"/>
              </a:rPr>
              <a:t>LiveHelp</a:t>
            </a:r>
            <a:r>
              <a:rPr lang="en-US" sz="2400" b="1" dirty="0">
                <a:solidFill>
                  <a:schemeClr val="bg1"/>
                </a:solidFill>
                <a:latin typeface="Zilla Slab" pitchFamily="2" charset="0"/>
                <a:ea typeface="Zilla Slab" pitchFamily="2" charset="0"/>
              </a:rPr>
              <a:t> Survey</a:t>
            </a:r>
            <a:endParaRPr lang="en-US" sz="2400" dirty="0">
              <a:solidFill>
                <a:schemeClr val="bg1"/>
              </a:solidFill>
              <a:latin typeface="Zilla Slab" pitchFamily="2" charset="0"/>
              <a:ea typeface="Zilla Slab" pitchFamily="2" charset="0"/>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2090170"/>
            <a:ext cx="4720911" cy="1938992"/>
          </a:xfrm>
          <a:prstGeom prst="rect">
            <a:avLst/>
          </a:prstGeom>
          <a:noFill/>
        </p:spPr>
        <p:txBody>
          <a:bodyPr wrap="square" rtlCol="0">
            <a:spAutoFit/>
          </a:bodyPr>
          <a:lstStyle/>
          <a:p>
            <a:pPr algn="ctr"/>
            <a:r>
              <a:rPr lang="en-US" sz="2400" dirty="0">
                <a:solidFill>
                  <a:srgbClr val="213739"/>
                </a:solidFill>
                <a:latin typeface="Zilla Slab" pitchFamily="2" charset="0"/>
                <a:ea typeface="Zilla Slab" pitchFamily="2" charset="0"/>
              </a:rPr>
              <a:t>We surveyed people to ask how the felt about a Guide to Legal Help popup, and then asked follow up questions to ask opinions about the Guide and Chat buttons.</a:t>
            </a:r>
          </a:p>
        </p:txBody>
      </p:sp>
    </p:spTree>
    <p:extLst>
      <p:ext uri="{BB962C8B-B14F-4D97-AF65-F5344CB8AC3E}">
        <p14:creationId xmlns:p14="http://schemas.microsoft.com/office/powerpoint/2010/main" val="3316925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2977116" y="-102550"/>
            <a:ext cx="9214885"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241642" y="2824921"/>
            <a:ext cx="2544089" cy="1569660"/>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Demographics: Previous Experience on MLH</a:t>
            </a:r>
            <a:endParaRPr lang="en-US" sz="2400" dirty="0">
              <a:solidFill>
                <a:schemeClr val="bg1"/>
              </a:solidFill>
              <a:latin typeface="Zilla Slab" pitchFamily="2" charset="0"/>
              <a:ea typeface="Zilla Slab" pitchFamily="2" charset="0"/>
            </a:endParaRPr>
          </a:p>
        </p:txBody>
      </p:sp>
      <p:graphicFrame>
        <p:nvGraphicFramePr>
          <p:cNvPr id="4" name="Chart 3">
            <a:extLst>
              <a:ext uri="{FF2B5EF4-FFF2-40B4-BE49-F238E27FC236}">
                <a16:creationId xmlns:a16="http://schemas.microsoft.com/office/drawing/2014/main" id="{BE50728B-3EAF-453A-BAEE-D91EA999164C}"/>
              </a:ext>
            </a:extLst>
          </p:cNvPr>
          <p:cNvGraphicFramePr/>
          <p:nvPr>
            <p:extLst>
              <p:ext uri="{D42A27DB-BD31-4B8C-83A1-F6EECF244321}">
                <p14:modId xmlns:p14="http://schemas.microsoft.com/office/powerpoint/2010/main" val="514568943"/>
              </p:ext>
            </p:extLst>
          </p:nvPr>
        </p:nvGraphicFramePr>
        <p:xfrm>
          <a:off x="3520558" y="825992"/>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436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2977116" y="-102550"/>
            <a:ext cx="9214885"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241642" y="2824921"/>
            <a:ext cx="2544089" cy="1938992"/>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Demographics: How Often Do You Use a Phone to Do Things Online?</a:t>
            </a:r>
            <a:endParaRPr lang="en-US" sz="2400" dirty="0">
              <a:solidFill>
                <a:schemeClr val="bg1"/>
              </a:solidFill>
              <a:latin typeface="Zilla Slab" pitchFamily="2" charset="0"/>
              <a:ea typeface="Zilla Slab" pitchFamily="2" charset="0"/>
            </a:endParaRPr>
          </a:p>
        </p:txBody>
      </p:sp>
      <p:graphicFrame>
        <p:nvGraphicFramePr>
          <p:cNvPr id="4" name="Chart 3">
            <a:extLst>
              <a:ext uri="{FF2B5EF4-FFF2-40B4-BE49-F238E27FC236}">
                <a16:creationId xmlns:a16="http://schemas.microsoft.com/office/drawing/2014/main" id="{BE50728B-3EAF-453A-BAEE-D91EA999164C}"/>
              </a:ext>
            </a:extLst>
          </p:cNvPr>
          <p:cNvGraphicFramePr/>
          <p:nvPr>
            <p:extLst>
              <p:ext uri="{D42A27DB-BD31-4B8C-83A1-F6EECF244321}">
                <p14:modId xmlns:p14="http://schemas.microsoft.com/office/powerpoint/2010/main" val="2206329746"/>
              </p:ext>
            </p:extLst>
          </p:nvPr>
        </p:nvGraphicFramePr>
        <p:xfrm>
          <a:off x="3520558" y="82599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9F68437-1DB7-4F66-9C11-C58F3A09C15B}"/>
              </a:ext>
            </a:extLst>
          </p:cNvPr>
          <p:cNvSpPr txBox="1"/>
          <p:nvPr/>
        </p:nvSpPr>
        <p:spPr>
          <a:xfrm>
            <a:off x="3891516" y="6187106"/>
            <a:ext cx="8028763" cy="830997"/>
          </a:xfrm>
          <a:prstGeom prst="rect">
            <a:avLst/>
          </a:prstGeom>
          <a:noFill/>
        </p:spPr>
        <p:txBody>
          <a:bodyPr wrap="square" rtlCol="0">
            <a:spAutoFit/>
          </a:bodyPr>
          <a:lstStyle/>
          <a:p>
            <a:pPr algn="l"/>
            <a:r>
              <a:rPr lang="en-US" sz="1200" b="0" i="0" dirty="0">
                <a:solidFill>
                  <a:srgbClr val="414141"/>
                </a:solidFill>
                <a:effectLst/>
                <a:latin typeface="proxima-nova"/>
              </a:rPr>
              <a:t>(less than once a month)    (about once a month)     (about once a week)         (about once a day)       (for almost everything)</a:t>
            </a:r>
          </a:p>
          <a:p>
            <a:br>
              <a:rPr lang="en-US" b="0" i="0" dirty="0">
                <a:solidFill>
                  <a:srgbClr val="414141"/>
                </a:solidFill>
                <a:effectLst/>
                <a:latin typeface="proxima-nova"/>
              </a:rPr>
            </a:br>
            <a:endParaRPr lang="en-US" dirty="0"/>
          </a:p>
        </p:txBody>
      </p:sp>
    </p:spTree>
    <p:extLst>
      <p:ext uri="{BB962C8B-B14F-4D97-AF65-F5344CB8AC3E}">
        <p14:creationId xmlns:p14="http://schemas.microsoft.com/office/powerpoint/2010/main" val="267926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1: How Likely Are People to Click the Guide Popup?</a:t>
            </a:r>
          </a:p>
        </p:txBody>
      </p:sp>
      <p:pic>
        <p:nvPicPr>
          <p:cNvPr id="1026" name="Picture 2" descr="guide_popup1">
            <a:extLst>
              <a:ext uri="{FF2B5EF4-FFF2-40B4-BE49-F238E27FC236}">
                <a16:creationId xmlns:a16="http://schemas.microsoft.com/office/drawing/2014/main" id="{6FBA991B-4E55-4BB1-B334-A2E4E9781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84" y="1335274"/>
            <a:ext cx="2821429" cy="49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6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1: How Likely Are People to Click the Guide Popup?</a:t>
            </a:r>
          </a:p>
        </p:txBody>
      </p:sp>
      <p:pic>
        <p:nvPicPr>
          <p:cNvPr id="1026" name="Picture 2" descr="guide_popup1">
            <a:extLst>
              <a:ext uri="{FF2B5EF4-FFF2-40B4-BE49-F238E27FC236}">
                <a16:creationId xmlns:a16="http://schemas.microsoft.com/office/drawing/2014/main" id="{6FBA991B-4E55-4BB1-B334-A2E4E9781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9" y="22070"/>
            <a:ext cx="1222907" cy="2136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17F5B3-42FF-4EC7-AEA7-BE85EAABF8E4}"/>
              </a:ext>
            </a:extLst>
          </p:cNvPr>
          <p:cNvSpPr txBox="1"/>
          <p:nvPr/>
        </p:nvSpPr>
        <p:spPr>
          <a:xfrm>
            <a:off x="1516617" y="1173308"/>
            <a:ext cx="6097772" cy="1200329"/>
          </a:xfrm>
          <a:prstGeom prst="rect">
            <a:avLst/>
          </a:prstGeom>
          <a:noFill/>
        </p:spPr>
        <p:txBody>
          <a:bodyPr wrap="square">
            <a:spAutoFit/>
          </a:bodyPr>
          <a:lstStyle/>
          <a:p>
            <a:r>
              <a:rPr lang="en-US" b="0" i="0" dirty="0">
                <a:solidFill>
                  <a:srgbClr val="213739"/>
                </a:solidFill>
                <a:effectLst/>
                <a:latin typeface="Zilla Slab" pitchFamily="2" charset="0"/>
                <a:ea typeface="Zilla Slab" pitchFamily="2" charset="0"/>
              </a:rPr>
              <a:t>Imagine you use a smartphone and go to MichiganLegalHelp.org. This is what you see when the website opens. How likely would you be to click "Yes" on this screen?</a:t>
            </a:r>
            <a:endParaRPr lang="en-US" dirty="0">
              <a:solidFill>
                <a:srgbClr val="213739"/>
              </a:solidFill>
              <a:latin typeface="Zilla Slab" pitchFamily="2" charset="0"/>
              <a:ea typeface="Zilla Slab" pitchFamily="2" charset="0"/>
            </a:endParaRPr>
          </a:p>
        </p:txBody>
      </p:sp>
      <p:graphicFrame>
        <p:nvGraphicFramePr>
          <p:cNvPr id="6" name="Chart 5">
            <a:extLst>
              <a:ext uri="{FF2B5EF4-FFF2-40B4-BE49-F238E27FC236}">
                <a16:creationId xmlns:a16="http://schemas.microsoft.com/office/drawing/2014/main" id="{3C8EF160-50D8-4939-B0A6-45C906A106A6}"/>
              </a:ext>
            </a:extLst>
          </p:cNvPr>
          <p:cNvGraphicFramePr/>
          <p:nvPr>
            <p:extLst>
              <p:ext uri="{D42A27DB-BD31-4B8C-83A1-F6EECF244321}">
                <p14:modId xmlns:p14="http://schemas.microsoft.com/office/powerpoint/2010/main" val="2009746303"/>
              </p:ext>
            </p:extLst>
          </p:nvPr>
        </p:nvGraphicFramePr>
        <p:xfrm>
          <a:off x="1292740" y="2525415"/>
          <a:ext cx="6321649" cy="37353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AB2438D-B3D8-44ED-AFA1-B35396866507}"/>
              </a:ext>
            </a:extLst>
          </p:cNvPr>
          <p:cNvSpPr txBox="1"/>
          <p:nvPr/>
        </p:nvSpPr>
        <p:spPr>
          <a:xfrm>
            <a:off x="8484782" y="2373637"/>
            <a:ext cx="3072808" cy="2585323"/>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It probably makes sense to leave this popup in place. In addition to giving people an initial chance to opt in, it may also act as early ‘advertising’ for the Guide. More on this later.</a:t>
            </a:r>
          </a:p>
        </p:txBody>
      </p:sp>
    </p:spTree>
    <p:extLst>
      <p:ext uri="{BB962C8B-B14F-4D97-AF65-F5344CB8AC3E}">
        <p14:creationId xmlns:p14="http://schemas.microsoft.com/office/powerpoint/2010/main" val="215817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2: Do People Connect the Guide Popup with the Guide Top Banner?</a:t>
            </a:r>
          </a:p>
        </p:txBody>
      </p:sp>
      <p:pic>
        <p:nvPicPr>
          <p:cNvPr id="1026" name="Picture 2" descr="guide_popup1">
            <a:extLst>
              <a:ext uri="{FF2B5EF4-FFF2-40B4-BE49-F238E27FC236}">
                <a16:creationId xmlns:a16="http://schemas.microsoft.com/office/drawing/2014/main" id="{6FBA991B-4E55-4BB1-B334-A2E4E9781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84" y="1335274"/>
            <a:ext cx="2821429" cy="49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6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2: Do People Connect the Guide Popup with the Guide Top Banner?</a:t>
            </a:r>
          </a:p>
        </p:txBody>
      </p:sp>
      <p:sp>
        <p:nvSpPr>
          <p:cNvPr id="8" name="TextBox 7">
            <a:extLst>
              <a:ext uri="{FF2B5EF4-FFF2-40B4-BE49-F238E27FC236}">
                <a16:creationId xmlns:a16="http://schemas.microsoft.com/office/drawing/2014/main" id="{8A17F5B3-42FF-4EC7-AEA7-BE85EAABF8E4}"/>
              </a:ext>
            </a:extLst>
          </p:cNvPr>
          <p:cNvSpPr txBox="1"/>
          <p:nvPr/>
        </p:nvSpPr>
        <p:spPr>
          <a:xfrm>
            <a:off x="176914" y="1149120"/>
            <a:ext cx="8159012" cy="1200329"/>
          </a:xfrm>
          <a:prstGeom prst="rect">
            <a:avLst/>
          </a:prstGeom>
          <a:noFill/>
        </p:spPr>
        <p:txBody>
          <a:bodyPr wrap="square">
            <a:spAutoFit/>
          </a:bodyPr>
          <a:lstStyle/>
          <a:p>
            <a:pPr algn="l"/>
            <a:r>
              <a:rPr lang="en-US" b="0" i="0" dirty="0">
                <a:solidFill>
                  <a:srgbClr val="414141"/>
                </a:solidFill>
                <a:effectLst/>
                <a:latin typeface="proxima-nova"/>
              </a:rPr>
              <a:t>Even if you would have clicked "Yes," imagine you clicked away and decided to look around the website to find what you needed. You decide that you actually would like the help that the popup offered. Where on the screen would you click first to try to find this? </a:t>
            </a:r>
          </a:p>
        </p:txBody>
      </p:sp>
      <p:sp>
        <p:nvSpPr>
          <p:cNvPr id="9" name="TextBox 8">
            <a:extLst>
              <a:ext uri="{FF2B5EF4-FFF2-40B4-BE49-F238E27FC236}">
                <a16:creationId xmlns:a16="http://schemas.microsoft.com/office/drawing/2014/main" id="{7AB2438D-B3D8-44ED-AFA1-B35396866507}"/>
              </a:ext>
            </a:extLst>
          </p:cNvPr>
          <p:cNvSpPr txBox="1"/>
          <p:nvPr/>
        </p:nvSpPr>
        <p:spPr>
          <a:xfrm>
            <a:off x="8484782" y="2373637"/>
            <a:ext cx="3072808" cy="2585323"/>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People seem to make some connection between the Guide popup and the Guide at the top of the screen. Maintaining visual branding for the Guide seems worthwhile. </a:t>
            </a:r>
          </a:p>
        </p:txBody>
      </p:sp>
      <p:graphicFrame>
        <p:nvGraphicFramePr>
          <p:cNvPr id="4" name="Chart 3">
            <a:extLst>
              <a:ext uri="{FF2B5EF4-FFF2-40B4-BE49-F238E27FC236}">
                <a16:creationId xmlns:a16="http://schemas.microsoft.com/office/drawing/2014/main" id="{A51693F7-4905-40C5-A0A1-15111A93D67F}"/>
              </a:ext>
            </a:extLst>
          </p:cNvPr>
          <p:cNvGraphicFramePr/>
          <p:nvPr>
            <p:extLst>
              <p:ext uri="{D42A27DB-BD31-4B8C-83A1-F6EECF244321}">
                <p14:modId xmlns:p14="http://schemas.microsoft.com/office/powerpoint/2010/main" val="1402521441"/>
              </p:ext>
            </p:extLst>
          </p:nvPr>
        </p:nvGraphicFramePr>
        <p:xfrm>
          <a:off x="512945" y="2349449"/>
          <a:ext cx="7486950" cy="37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2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3: Looking at the Top Banner, What Do People Expect the Buttons to do ?</a:t>
            </a:r>
          </a:p>
        </p:txBody>
      </p:sp>
      <p:pic>
        <p:nvPicPr>
          <p:cNvPr id="2" name="Picture 2" descr="guide_popup2_-_Copy__2_">
            <a:extLst>
              <a:ext uri="{FF2B5EF4-FFF2-40B4-BE49-F238E27FC236}">
                <a16:creationId xmlns:a16="http://schemas.microsoft.com/office/drawing/2014/main" id="{12394117-F67E-47E7-9226-CC7221D02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14575"/>
            <a:ext cx="42005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5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58635"/>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3: Looking at the Top Banner, What Do People Expect the Buttons to do ?</a:t>
            </a:r>
          </a:p>
        </p:txBody>
      </p:sp>
      <p:sp>
        <p:nvSpPr>
          <p:cNvPr id="8" name="TextBox 7">
            <a:extLst>
              <a:ext uri="{FF2B5EF4-FFF2-40B4-BE49-F238E27FC236}">
                <a16:creationId xmlns:a16="http://schemas.microsoft.com/office/drawing/2014/main" id="{8A17F5B3-42FF-4EC7-AEA7-BE85EAABF8E4}"/>
              </a:ext>
            </a:extLst>
          </p:cNvPr>
          <p:cNvSpPr txBox="1"/>
          <p:nvPr/>
        </p:nvSpPr>
        <p:spPr>
          <a:xfrm>
            <a:off x="261974" y="1693689"/>
            <a:ext cx="8159012" cy="369332"/>
          </a:xfrm>
          <a:prstGeom prst="rect">
            <a:avLst/>
          </a:prstGeom>
          <a:noFill/>
        </p:spPr>
        <p:txBody>
          <a:bodyPr wrap="square">
            <a:spAutoFit/>
          </a:bodyPr>
          <a:lstStyle/>
          <a:p>
            <a:pPr algn="l"/>
            <a:r>
              <a:rPr lang="en-US" b="0" i="0" dirty="0">
                <a:solidFill>
                  <a:srgbClr val="414141"/>
                </a:solidFill>
                <a:effectLst/>
                <a:latin typeface="proxima-nova"/>
              </a:rPr>
              <a:t>What do people think the Guide to Legal Help button does?</a:t>
            </a:r>
          </a:p>
        </p:txBody>
      </p:sp>
      <p:sp>
        <p:nvSpPr>
          <p:cNvPr id="9" name="TextBox 8">
            <a:extLst>
              <a:ext uri="{FF2B5EF4-FFF2-40B4-BE49-F238E27FC236}">
                <a16:creationId xmlns:a16="http://schemas.microsoft.com/office/drawing/2014/main" id="{7AB2438D-B3D8-44ED-AFA1-B35396866507}"/>
              </a:ext>
            </a:extLst>
          </p:cNvPr>
          <p:cNvSpPr txBox="1"/>
          <p:nvPr/>
        </p:nvSpPr>
        <p:spPr>
          <a:xfrm>
            <a:off x="7982545" y="2735180"/>
            <a:ext cx="3072808" cy="2308324"/>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I was very generous in my interpretation of “sort of described the Guide,” but still, people seem to basically know what to expect here. </a:t>
            </a:r>
          </a:p>
        </p:txBody>
      </p:sp>
      <p:graphicFrame>
        <p:nvGraphicFramePr>
          <p:cNvPr id="6" name="Chart 5">
            <a:extLst>
              <a:ext uri="{FF2B5EF4-FFF2-40B4-BE49-F238E27FC236}">
                <a16:creationId xmlns:a16="http://schemas.microsoft.com/office/drawing/2014/main" id="{A822985D-8EEB-4208-9E20-7BD05FF711D6}"/>
              </a:ext>
            </a:extLst>
          </p:cNvPr>
          <p:cNvGraphicFramePr/>
          <p:nvPr>
            <p:extLst>
              <p:ext uri="{D42A27DB-BD31-4B8C-83A1-F6EECF244321}">
                <p14:modId xmlns:p14="http://schemas.microsoft.com/office/powerpoint/2010/main" val="103671946"/>
              </p:ext>
            </p:extLst>
          </p:nvPr>
        </p:nvGraphicFramePr>
        <p:xfrm>
          <a:off x="261974" y="2431248"/>
          <a:ext cx="6566195" cy="357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071441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13739"/>
      </a:accent1>
      <a:accent2>
        <a:srgbClr val="EE5422"/>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342EB983F9B49ACDEA57B28578D48" ma:contentTypeVersion="34" ma:contentTypeDescription="Create a new document." ma:contentTypeScope="" ma:versionID="7540caf7debbbe98d7a692b6a29c4a3a">
  <xsd:schema xmlns:xsd="http://www.w3.org/2001/XMLSchema" xmlns:xs="http://www.w3.org/2001/XMLSchema" xmlns:p="http://schemas.microsoft.com/office/2006/metadata/properties" xmlns:ns2="242468d1-8546-4eb3-abd9-50305f303ed7" xmlns:ns3="918f20ab-302a-4ad2-992d-7ad91d870ea2" targetNamespace="http://schemas.microsoft.com/office/2006/metadata/properties" ma:root="true" ma:fieldsID="4b53df4a8239e2e395f75cabd66e571d" ns2:_="" ns3:_="">
    <xsd:import namespace="242468d1-8546-4eb3-abd9-50305f303ed7"/>
    <xsd:import namespace="918f20ab-302a-4ad2-992d-7ad91d870ea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Test_x0020_" minOccurs="0"/>
                <xsd:element ref="ns3:MediaServiceAutoKeyPoints" minOccurs="0"/>
                <xsd:element ref="ns3:MediaServiceKeyPoints" minOccurs="0"/>
                <xsd:element ref="ns3:Purpose" minOccurs="0"/>
                <xsd:element ref="ns3:MediaLengthInSeconds" minOccurs="0"/>
                <xsd:element ref="ns3:Vers_x002c_" minOccurs="0"/>
                <xsd:element ref="ns3:Notes" minOccurs="0"/>
                <xsd:element ref="ns3:lcf76f155ced4ddcb4097134ff3c332f" minOccurs="0"/>
                <xsd:element ref="ns2:TaxCatchAll" minOccurs="0"/>
                <xsd:element ref="ns3:Item_x0020_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468d1-8546-4eb3-abd9-50305f303e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03091ce3-2422-49c7-99d5-baa51be0d6f9}" ma:internalName="TaxCatchAll" ma:showField="CatchAllData" ma:web="242468d1-8546-4eb3-abd9-50305f303ed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8f20ab-302a-4ad2-992d-7ad91d870ea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Test_x0020_" ma:index="20" nillable="true" ma:displayName="Test " ma:format="Hyperlink" ma:internalName="Test_x0020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Purpose" ma:index="23" nillable="true" ma:displayName="Purpose" ma:description="What part of Phase 2 does the file apply to" ma:format="Dropdown" ma:internalName="Purpose">
      <xsd:complexType>
        <xsd:complexContent>
          <xsd:extension base="dms:MultiChoice">
            <xsd:sequence>
              <xsd:element name="Value" maxOccurs="unbounded" minOccurs="0" nillable="true">
                <xsd:simpleType>
                  <xsd:restriction base="dms:Choice">
                    <xsd:enumeration value="Discovery/Requirements Gathering"/>
                    <xsd:enumeration value="Prototype Build"/>
                    <xsd:enumeration value="PoC Presentation"/>
                    <xsd:enumeration value="SoW (J-T Phase 0)"/>
                    <xsd:enumeration value="Proposal (Client Phase 0)"/>
                    <xsd:enumeration value="Client Communications"/>
                    <xsd:enumeration value="Project Planning tool"/>
                    <xsd:enumeration value="Training/Documentation"/>
                    <xsd:enumeration value="Testing"/>
                    <xsd:enumeration value="Data Discovery - Pre-LS Migr."/>
                  </xsd:restriction>
                </xsd:simpleType>
              </xsd:element>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Vers_x002c_" ma:index="25" nillable="true" ma:displayName="Vers," ma:format="Dropdown" ma:internalName="Vers_x002c_">
      <xsd:simpleType>
        <xsd:restriction base="dms:Choice">
          <xsd:enumeration value="Draft"/>
          <xsd:enumeration value="Final"/>
          <xsd:enumeration value="Template/Example"/>
        </xsd:restriction>
      </xsd:simpleType>
    </xsd:element>
    <xsd:element name="Notes" ma:index="26" nillable="true" ma:displayName="Notes" ma:format="Dropdown" ma:internalName="Notes">
      <xsd:simpleType>
        <xsd:restriction base="dms:Note">
          <xsd:maxLength value="255"/>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8b53bc2a-031f-4db2-82a3-2b4c3d8261c5" ma:termSetId="09814cd3-568e-fe90-9814-8d621ff8fb84" ma:anchorId="fba54fb3-c3e1-fe81-a776-ca4b69148c4d" ma:open="true" ma:isKeyword="false">
      <xsd:complexType>
        <xsd:sequence>
          <xsd:element ref="pc:Terms" minOccurs="0" maxOccurs="1"/>
        </xsd:sequence>
      </xsd:complexType>
    </xsd:element>
    <xsd:element name="Item_x0020_Count" ma:index="30" nillable="true" ma:displayName="Item Count" ma:internalName="Item_x0020_Count">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18f20ab-302a-4ad2-992d-7ad91d870ea2" xsi:nil="true"/>
    <TaxCatchAll xmlns="242468d1-8546-4eb3-abd9-50305f303ed7" xsi:nil="true"/>
    <Purpose xmlns="918f20ab-302a-4ad2-992d-7ad91d870ea2" xsi:nil="true"/>
    <Vers_x002c_ xmlns="918f20ab-302a-4ad2-992d-7ad91d870ea2" xsi:nil="true"/>
    <lcf76f155ced4ddcb4097134ff3c332f xmlns="918f20ab-302a-4ad2-992d-7ad91d870ea2">
      <Terms xmlns="http://schemas.microsoft.com/office/infopath/2007/PartnerControls"/>
    </lcf76f155ced4ddcb4097134ff3c332f>
    <Test_x0020_ xmlns="918f20ab-302a-4ad2-992d-7ad91d870ea2">
      <Url xsi:nil="true"/>
      <Description xsi:nil="true"/>
    </Test_x0020_>
    <Item_x0020_Count xmlns="918f20ab-302a-4ad2-992d-7ad91d870ea2" xsi:nil="true"/>
  </documentManagement>
</p:properties>
</file>

<file path=customXml/itemProps1.xml><?xml version="1.0" encoding="utf-8"?>
<ds:datastoreItem xmlns:ds="http://schemas.openxmlformats.org/officeDocument/2006/customXml" ds:itemID="{4D4364DA-AA33-4BDC-9B89-D822198997BE}"/>
</file>

<file path=customXml/itemProps2.xml><?xml version="1.0" encoding="utf-8"?>
<ds:datastoreItem xmlns:ds="http://schemas.openxmlformats.org/officeDocument/2006/customXml" ds:itemID="{682BA1BB-63CE-4CB8-B983-A526D1E4DECE}"/>
</file>

<file path=customXml/itemProps3.xml><?xml version="1.0" encoding="utf-8"?>
<ds:datastoreItem xmlns:ds="http://schemas.openxmlformats.org/officeDocument/2006/customXml" ds:itemID="{6EAD48A9-09EF-4579-B7ED-301A7074F2A6}"/>
</file>

<file path=docProps/app.xml><?xml version="1.0" encoding="utf-8"?>
<Properties xmlns="http://schemas.openxmlformats.org/officeDocument/2006/extended-properties" xmlns:vt="http://schemas.openxmlformats.org/officeDocument/2006/docPropsVTypes">
  <TotalTime>12579</TotalTime>
  <Words>1856</Words>
  <Application>Microsoft Office PowerPoint</Application>
  <PresentationFormat>Widescreen</PresentationFormat>
  <Paragraphs>146</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proxima-nova</vt:lpstr>
      <vt:lpstr>Zilla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Layout Question:  If you were visiting a page for legal information and the following categories were available, what order do you think they should be on the page? </vt:lpstr>
      <vt:lpstr>Conclusions &amp; Thoughts for Future Testing</vt:lpstr>
      <vt:lpstr>PowerPoint Presentation</vt:lpstr>
      <vt:lpstr>PowerPoint Presentation</vt:lpstr>
      <vt:lpstr>PowerPoint Presentation</vt:lpstr>
      <vt:lpstr>PowerPoint Presentation</vt:lpstr>
      <vt:lpstr>Conclusions &amp; Thoughts for Future Testing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Cramer</dc:creator>
  <cp:lastModifiedBy>Angela Tripp</cp:lastModifiedBy>
  <cp:revision>6</cp:revision>
  <dcterms:created xsi:type="dcterms:W3CDTF">2021-05-20T18:47:23Z</dcterms:created>
  <dcterms:modified xsi:type="dcterms:W3CDTF">2022-01-07T15:57:56Z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0x010100FB5342EB983F9B49ACDEA57B28578D48</vt:lpwstr>
  </property>
</Properties>
</file>