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60" r:id="rId8"/>
    <p:sldId id="267" r:id="rId9"/>
    <p:sldId id="265" r:id="rId10"/>
    <p:sldId id="276" r:id="rId11"/>
    <p:sldId id="277" r:id="rId12"/>
    <p:sldId id="269" r:id="rId13"/>
    <p:sldId id="278" r:id="rId14"/>
    <p:sldId id="262" r:id="rId15"/>
    <p:sldId id="264" r:id="rId16"/>
    <p:sldId id="271" r:id="rId17"/>
    <p:sldId id="272" r:id="rId18"/>
    <p:sldId id="259" r:id="rId19"/>
    <p:sldId id="279" r:id="rId20"/>
    <p:sldId id="263" r:id="rId21"/>
    <p:sldId id="281" r:id="rId22"/>
    <p:sldId id="274" r:id="rId23"/>
    <p:sldId id="284" r:id="rId24"/>
    <p:sldId id="283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0"/>
    <p:restoredTop sz="55385"/>
  </p:normalViewPr>
  <p:slideViewPr>
    <p:cSldViewPr snapToGrid="0">
      <p:cViewPr varScale="1">
        <p:scale>
          <a:sx n="53" d="100"/>
          <a:sy n="53" d="100"/>
        </p:scale>
        <p:origin x="17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ie Reid" userId="c40a44fc-bcec-49da-bd99-55ac0bcca3a1" providerId="ADAL" clId="{D57360F0-3C6F-4AD3-A0C3-2FA15940BFCE}"/>
    <pc:docChg chg="modShowInfo">
      <pc:chgData name="Shellie Reid" userId="c40a44fc-bcec-49da-bd99-55ac0bcca3a1" providerId="ADAL" clId="{D57360F0-3C6F-4AD3-A0C3-2FA15940BFCE}" dt="2025-05-20T16:46:18.263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ED1ED-19BA-5C46-AFF5-B41E9DBB5BB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F7DB-9F0D-E74D-8702-D4D192E6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2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6862C-8E78-3949-B7D7-60363A9D7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11280-9757-41A8-EE5B-947EE080A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A4F9F-B06F-232F-9842-B58A1CC37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96ED5-1160-2482-3A56-1EB283FE8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9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3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87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AADB-18BC-6319-1B80-E608B1F9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C209FA-0EAF-7DC9-A0F6-C828F51D1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356B6-C9A5-2D22-5EE6-321A8FAE2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5F215-16AE-CA2B-DE2C-436BE2ADD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36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6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6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4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3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9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8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4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8FF44-D639-7B8D-3A3B-CBA8CBC1C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573BAF-7F05-D3C1-0B31-FBF4022BC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48487-2749-9A0F-8CE3-ADA1EC0E0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541E0-F95C-4A78-F4D8-582B3239C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942F6-F88B-BE8E-3F9E-FF9713A48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30710-187E-11C4-3BFB-03C30150F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428BB-3D9D-0120-F57B-A8F32DC15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C7F4C-1640-B5D5-F640-8961E7329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11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F7DB-9F0D-E74D-8702-D4D192E60B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ADFD-EEF5-1E38-3EE0-2628B10B6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CC8D5-EF11-000B-5C55-32AE65AD4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67809-8639-B87C-A42A-31CA694D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3F9C6-3C93-2D60-911C-D31A1C63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899A7-0FE9-F9F4-100B-E7606476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8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8379-8A9C-A6B4-A08C-E946360C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95884-8F74-8143-61FD-63E8A0247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24F1B-7FD0-A210-383F-E59B003C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F60C-4182-0BA6-2B28-99597CAD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8D01D-621A-74AD-6DD2-EFCBBF16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8CB00-F367-08DD-5F38-812570A23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EA5AE-C798-CEBE-93A5-33EA47F18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1329A-E420-28F6-FF93-94BE06AB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64F3-F3C8-A99D-84F9-7E89B46B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F1729-2A4A-D333-0D29-D1A43660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E798-9510-668C-441B-97889D5A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F25D-A5D4-02C0-B813-55E04D7AD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2AA6-8BFC-C651-99CF-21E564B3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CFD25-C568-C0D2-1FA8-6DAD6E27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8087-6DBF-6B4E-878E-3C45D14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2F58-6C8C-807C-57E4-27CB725F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DF978-A8EB-4C36-5A43-B40F71371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CF8E4-4A07-5C0E-485C-CE3D2ED3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6462F-90B3-0C79-9271-CFBA659F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957FE-5628-4109-880D-E7D0B9E4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6593-7AB1-88C5-6AE8-5992937C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19C9D-A7E8-681C-001A-8965F5CDC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67CD-173A-887F-E4FE-C794C3CA2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7A45C-78C2-C1B3-C645-3A33EA5F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A738E-D532-21E6-C0A8-A5799B25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56DDA-8B1A-4789-EE46-7C066927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0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23A2-8341-A347-BFE3-02A6C9B5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7B4A1-2805-B6EF-B3E4-66F3F8332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76519-F773-7F0C-4C94-FF8602B85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4895A-5542-2CE6-9A8F-D018F3A38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2C059-A233-8B40-C713-9D2A83B7D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F3CD2E-07EE-9B07-5734-B0D1B3BC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9C61D-78B2-4DA7-97B4-37682D8F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B2E95-2326-6A03-60F0-623CF616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2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2AAC-9725-F10D-76E9-456E7725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79591-1F8E-C9D0-C130-0A414F6B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B6300-6134-EDB7-9A12-B16E1FE9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CBA24-459E-ED1A-D807-80ECF273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7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5F236-32ED-96D5-297C-F8CF4610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8DF43-2C77-2FBA-E6FC-C450DE92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B25B9-03EE-D828-5078-56045AAA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822CA-6B84-439A-402D-5D7D5885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EAF3-8204-5060-8BBB-4F2DABC8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087FC-E232-5A0C-6D63-1BCD249BC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4AEFA-1C1F-9C65-0159-420DC2EB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4D226-907C-7656-AD4A-1134666B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26751-C70C-4E91-704B-356C2301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8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7857-D894-4469-FE9D-257CBA25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C5D2D-C7E8-4E8B-8E7D-25E213FB1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B15FC-58BA-B36A-D9B0-5F9F7E798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01791-A10F-D3D8-BE56-CF9EAF38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0130E-8003-A32C-CB28-0388A653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7BA71-372B-6760-5D7E-FF3423D7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1F1FD-F1E4-180E-AE63-4B718C9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28B04-4598-949A-3C73-0880F39DC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4856C-215E-D15E-561B-206178F6B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7E47D-C62C-4F4A-A8D3-60DED40ECC2E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98D17-82E3-DAF5-5D09-CAADD04E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00DB6-D4F0-5874-DF11-C8947ED44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E69A9-BF35-544C-ADA8-0A82610CF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A101E-577C-20C1-AC23-FA3A7F4B9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Language Access and AI Assisted Translation and Interpretation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8F05C-F3C4-F18E-86C3-2D51D2FC5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046" y="5422432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					Cristina Llop, Law Within Reach PC       </a:t>
            </a:r>
          </a:p>
          <a:p>
            <a:pPr algn="l"/>
            <a:r>
              <a:rPr lang="en-US" dirty="0"/>
              <a:t>					LSNTAP – May 20, 2025</a:t>
            </a:r>
          </a:p>
        </p:txBody>
      </p:sp>
    </p:spTree>
    <p:extLst>
      <p:ext uri="{BB962C8B-B14F-4D97-AF65-F5344CB8AC3E}">
        <p14:creationId xmlns:p14="http://schemas.microsoft.com/office/powerpoint/2010/main" val="204487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50871-4417-4F06-2840-C96DACEE3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1F42C-087A-D2E6-9E77-BB0ACEC2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Customizing with agency 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5165-B3EF-E717-0994-5F2FE167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232" y="545060"/>
            <a:ext cx="5922789" cy="5706871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If agency has its own model, can try to address some glossary issues by feeding it the agency glossary.</a:t>
            </a:r>
          </a:p>
          <a:p>
            <a:pPr lvl="1"/>
            <a:r>
              <a:rPr lang="en-US" sz="2000" dirty="0"/>
              <a:t>E.g. “Due date” most often in the court context will relate to the due date to do something</a:t>
            </a:r>
          </a:p>
          <a:p>
            <a:pPr lvl="1"/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400" dirty="0"/>
              <a:t>In reality, ability to incorporate glossary is very limited.</a:t>
            </a:r>
          </a:p>
          <a:p>
            <a:pPr marL="457200" lvl="1" indent="0">
              <a:buNone/>
            </a:pPr>
            <a:r>
              <a:rPr lang="en-US" sz="2000" dirty="0"/>
              <a:t>Examples: </a:t>
            </a:r>
          </a:p>
          <a:p>
            <a:pPr lvl="1"/>
            <a:r>
              <a:rPr lang="en-US" sz="2000" dirty="0"/>
              <a:t>Pleading as a noun will not work when used as a verb</a:t>
            </a:r>
          </a:p>
          <a:p>
            <a:pPr lvl="1"/>
            <a:r>
              <a:rPr lang="en-US" sz="2000" dirty="0"/>
              <a:t>Address (mailing address) vs. issues to address</a:t>
            </a:r>
          </a:p>
          <a:p>
            <a:pPr lvl="1"/>
            <a:r>
              <a:rPr lang="en-US" sz="2000" dirty="0"/>
              <a:t>Will (for probate) vs. will (the verb)</a:t>
            </a:r>
          </a:p>
        </p:txBody>
      </p:sp>
    </p:spTree>
    <p:extLst>
      <p:ext uri="{BB962C8B-B14F-4D97-AF65-F5344CB8AC3E}">
        <p14:creationId xmlns:p14="http://schemas.microsoft.com/office/powerpoint/2010/main" val="360184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0F9ED-034B-F3CF-0735-25AB358A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AutoML – User-defined translation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1B62-FC8A-ED39-BE50-1C9A7B2E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87" y="1455169"/>
            <a:ext cx="11458574" cy="5078093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AutoML</a:t>
            </a:r>
            <a:r>
              <a:rPr lang="en-US" sz="2400" dirty="0"/>
              <a:t> allows users to build a custom machine learning model</a:t>
            </a:r>
          </a:p>
          <a:p>
            <a:r>
              <a:rPr lang="en-US" sz="2400" dirty="0"/>
              <a:t>User trains the Google engine with their own bilingual data</a:t>
            </a:r>
          </a:p>
          <a:p>
            <a:r>
              <a:rPr lang="en-US" sz="2400" dirty="0"/>
              <a:t>Translation tends to be better because it’s operating within an agency-defined context</a:t>
            </a:r>
          </a:p>
          <a:p>
            <a:r>
              <a:rPr lang="en-US" sz="2400" dirty="0"/>
              <a:t>It is resource intensive</a:t>
            </a:r>
          </a:p>
          <a:p>
            <a:pPr lvl="1"/>
            <a:r>
              <a:rPr lang="en-US" sz="2000" dirty="0"/>
              <a:t>Review and correct language pairs to retrain</a:t>
            </a:r>
          </a:p>
          <a:p>
            <a:pPr lvl="1"/>
            <a:r>
              <a:rPr lang="en-US" sz="2000" dirty="0"/>
              <a:t>Generate language pairs to address particular issues and train on that data</a:t>
            </a:r>
          </a:p>
          <a:p>
            <a:pPr lvl="1"/>
            <a:r>
              <a:rPr lang="en-US" sz="2000" dirty="0"/>
              <a:t>Review again etc.</a:t>
            </a:r>
          </a:p>
          <a:p>
            <a:r>
              <a:rPr lang="en-US" sz="2400" dirty="0"/>
              <a:t>Still has significant issues</a:t>
            </a:r>
          </a:p>
          <a:p>
            <a:pPr lvl="1"/>
            <a:r>
              <a:rPr lang="en-US" sz="2000" dirty="0"/>
              <a:t>Doesn’t truly understand context </a:t>
            </a:r>
          </a:p>
          <a:p>
            <a:pPr lvl="1"/>
            <a:r>
              <a:rPr lang="en-US" sz="2000" dirty="0"/>
              <a:t>Can’t make up for the linguistic and cultural nuances of language</a:t>
            </a:r>
          </a:p>
        </p:txBody>
      </p:sp>
    </p:spTree>
    <p:extLst>
      <p:ext uri="{BB962C8B-B14F-4D97-AF65-F5344CB8AC3E}">
        <p14:creationId xmlns:p14="http://schemas.microsoft.com/office/powerpoint/2010/main" val="27731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5AC15-5924-012F-D57A-30E9C597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Source message is critical</a:t>
            </a:r>
          </a:p>
        </p:txBody>
      </p:sp>
      <p:pic>
        <p:nvPicPr>
          <p:cNvPr id="17" name="Picture 16" descr="A screenshot of a chat&#10;&#10;AI-generated content may be incorrect.">
            <a:extLst>
              <a:ext uri="{FF2B5EF4-FFF2-40B4-BE49-F238E27FC236}">
                <a16:creationId xmlns:a16="http://schemas.microsoft.com/office/drawing/2014/main" id="{5DC393E9-B236-04E6-34B9-92D36BC0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7" y="1654060"/>
            <a:ext cx="8835241" cy="2098369"/>
          </a:xfrm>
          <a:prstGeom prst="rect">
            <a:avLst/>
          </a:prstGeom>
        </p:spPr>
      </p:pic>
      <p:pic>
        <p:nvPicPr>
          <p:cNvPr id="15" name="Picture 14" descr="A screenshot of a chat&#10;&#10;AI-generated content may be incorrect.">
            <a:extLst>
              <a:ext uri="{FF2B5EF4-FFF2-40B4-BE49-F238E27FC236}">
                <a16:creationId xmlns:a16="http://schemas.microsoft.com/office/drawing/2014/main" id="{783EFB5E-1FEA-6321-32D3-D9397924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875" y="3830042"/>
            <a:ext cx="9893808" cy="23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C31A14-E13B-D243-A66D-31783146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Source message is critical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498FC9F-7E48-8E3A-431F-AEB05C87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526" y="1576447"/>
            <a:ext cx="9239169" cy="2332889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F4CCAD2-A189-74B4-8186-0CB57633D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864" y="3909336"/>
            <a:ext cx="9148588" cy="23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5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778C-D628-7F30-E470-62CC930C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6" y="336885"/>
            <a:ext cx="10515600" cy="364038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sz="4400" dirty="0"/>
              <a:t>ypos can severely distort a message</a:t>
            </a:r>
            <a:endParaRPr lang="en-US" dirty="0"/>
          </a:p>
        </p:txBody>
      </p:sp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E02F2F97-8C7D-87BF-1101-3F3ED877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770" y="854241"/>
            <a:ext cx="5012155" cy="5799221"/>
          </a:xfrm>
          <a:prstGeom prst="rect">
            <a:avLst/>
          </a:prstGeom>
        </p:spPr>
      </p:pic>
      <p:pic>
        <p:nvPicPr>
          <p:cNvPr id="15" name="Picture 14" descr="A screenshot of a message&#10;&#10;AI-generated content may be incorrect.">
            <a:extLst>
              <a:ext uri="{FF2B5EF4-FFF2-40B4-BE49-F238E27FC236}">
                <a16:creationId xmlns:a16="http://schemas.microsoft.com/office/drawing/2014/main" id="{A5D3B720-54FF-2A78-CC50-577C9BEA9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925" y="2691062"/>
            <a:ext cx="4191000" cy="39624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A8FFBB-845D-75E7-F180-4C824F553F96}"/>
              </a:ext>
            </a:extLst>
          </p:cNvPr>
          <p:cNvCxnSpPr>
            <a:cxnSpLocks/>
          </p:cNvCxnSpPr>
          <p:nvPr/>
        </p:nvCxnSpPr>
        <p:spPr>
          <a:xfrm>
            <a:off x="195547" y="182963"/>
            <a:ext cx="0" cy="671278"/>
          </a:xfrm>
          <a:prstGeom prst="line">
            <a:avLst/>
          </a:prstGeom>
          <a:ln w="387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3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8FE68-7B87-6B65-E269-CE0954B9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Machine translation in real-time interactions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4A7C-45A4-3569-D423-51E35BD9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1" y="1622745"/>
            <a:ext cx="9667879" cy="494071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Voice-to-text plus machine translation</a:t>
            </a:r>
          </a:p>
          <a:p>
            <a:r>
              <a:rPr lang="en-US" sz="2400" dirty="0"/>
              <a:t>Transcription problems</a:t>
            </a:r>
          </a:p>
          <a:p>
            <a:r>
              <a:rPr lang="en-US" sz="2400" dirty="0"/>
              <a:t>Translation problems</a:t>
            </a:r>
          </a:p>
          <a:p>
            <a:r>
              <a:rPr lang="en-US" sz="2400" dirty="0"/>
              <a:t>No human review in the moment</a:t>
            </a:r>
          </a:p>
          <a:p>
            <a:r>
              <a:rPr lang="en-US" sz="2400" dirty="0"/>
              <a:t>Simple interactions can quickly become complex</a:t>
            </a:r>
          </a:p>
          <a:p>
            <a:r>
              <a:rPr lang="en-US" sz="2400" dirty="0"/>
              <a:t>Simple messages can also be mistranslated</a:t>
            </a:r>
          </a:p>
          <a:p>
            <a:r>
              <a:rPr lang="en-US" sz="2400" dirty="0"/>
              <a:t>User’s characteristics can really affect performance</a:t>
            </a:r>
          </a:p>
        </p:txBody>
      </p:sp>
    </p:spTree>
    <p:extLst>
      <p:ext uri="{BB962C8B-B14F-4D97-AF65-F5344CB8AC3E}">
        <p14:creationId xmlns:p14="http://schemas.microsoft.com/office/powerpoint/2010/main" val="394751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89E5C-32A3-B096-921B-DAD84604E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81BD-A104-7208-A5F5-CC54E000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Transcription issues</a:t>
            </a:r>
          </a:p>
        </p:txBody>
      </p:sp>
      <p:pic>
        <p:nvPicPr>
          <p:cNvPr id="15" name="Picture 14" descr="A screenshot of a chat&#10;&#10;AI-generated content may be incorrect.">
            <a:extLst>
              <a:ext uri="{FF2B5EF4-FFF2-40B4-BE49-F238E27FC236}">
                <a16:creationId xmlns:a16="http://schemas.microsoft.com/office/drawing/2014/main" id="{017A5EB3-BBF2-5C9B-7194-E04368FE9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60" y="4358854"/>
            <a:ext cx="9701213" cy="2182769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77C4BA-147A-6631-BE6B-66B19C3B7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36" y="1831235"/>
            <a:ext cx="9594592" cy="21827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94452F-EADF-91BC-7952-9BFF030A84A7}"/>
              </a:ext>
            </a:extLst>
          </p:cNvPr>
          <p:cNvSpPr txBox="1">
            <a:spLocks/>
          </p:cNvSpPr>
          <p:nvPr/>
        </p:nvSpPr>
        <p:spPr>
          <a:xfrm>
            <a:off x="200562" y="2608874"/>
            <a:ext cx="1831010" cy="1170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latin typeface="+mn-lt"/>
              </a:rPr>
              <a:t>Mistranscribed</a:t>
            </a:r>
            <a:r>
              <a:rPr lang="en-US" sz="1600" dirty="0">
                <a:latin typeface="+mn-lt"/>
              </a:rPr>
              <a:t> message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C3892E-B765-C88B-8D0A-F30D2E40728D}"/>
              </a:ext>
            </a:extLst>
          </p:cNvPr>
          <p:cNvSpPr txBox="1">
            <a:spLocks/>
          </p:cNvSpPr>
          <p:nvPr/>
        </p:nvSpPr>
        <p:spPr>
          <a:xfrm>
            <a:off x="1116067" y="5334831"/>
            <a:ext cx="1831010" cy="1170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Actual  message</a:t>
            </a:r>
          </a:p>
        </p:txBody>
      </p:sp>
    </p:spTree>
    <p:extLst>
      <p:ext uri="{BB962C8B-B14F-4D97-AF65-F5344CB8AC3E}">
        <p14:creationId xmlns:p14="http://schemas.microsoft.com/office/powerpoint/2010/main" val="401393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4B5C2-A198-A7ED-95DF-18F68D2F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Large Language Models (LLMs)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C00E-6DE3-7837-AC61-B65B7FBD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5" y="1891970"/>
            <a:ext cx="9339945" cy="4834674"/>
          </a:xfrm>
        </p:spPr>
        <p:txBody>
          <a:bodyPr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LLMs can better understand nuance and domain-specific terminology.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Can use prompts to better describe translation parameters and context.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But also have much larger data sets in certain languages, so AI doesn’t have as much content from languages of lesser diffusion to learn from.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Biases and prejudices from internet content get replicated.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It has same issues experienced by LLMs generally, like hallucinations or wrong predictions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527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F6EBA3F-1E41-D15C-8C3D-49A75976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94" y="548640"/>
            <a:ext cx="5093001" cy="5413650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3C15B1-D33D-0D3A-C961-4AB18A672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75" y="710599"/>
            <a:ext cx="5405431" cy="50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3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CC073-6E7C-513D-F5C2-E9067FA1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Human review of AI assisted translation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49F67-0F28-8A25-D971-4DFE4278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8679"/>
            <a:ext cx="5900057" cy="6749318"/>
          </a:xfrm>
        </p:spPr>
        <p:txBody>
          <a:bodyPr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Professional translators are also using AI to initiate a translation as it’s cost effective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They then edit/review the translation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 non-legal professional translator may miss legal nuance of a translation (e.g. warrant)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Best practice to have a legal reviewer of your translations, particularly for legal information materials for the public.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Consider as well making sure the source text is in plain language and that translators keep the register. Your legal reviewer can be also be responsible for this piece.</a:t>
            </a:r>
          </a:p>
        </p:txBody>
      </p:sp>
    </p:spTree>
    <p:extLst>
      <p:ext uri="{BB962C8B-B14F-4D97-AF65-F5344CB8AC3E}">
        <p14:creationId xmlns:p14="http://schemas.microsoft.com/office/powerpoint/2010/main" val="232959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FCA19-F23D-FB1C-6155-03675636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Machine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F14E7-5644-0B3C-51DC-4478478B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611115" cy="5803078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cs typeface="Calibri" panose="020F0502020204030204" pitchFamily="34" charset="0"/>
              </a:rPr>
              <a:t>Taking written text in a source language and machine translating it into a target language</a:t>
            </a:r>
          </a:p>
          <a:p>
            <a:r>
              <a:rPr lang="en-US" sz="2200" dirty="0">
                <a:cs typeface="Calibri" panose="020F0502020204030204" pitchFamily="34" charset="0"/>
              </a:rPr>
              <a:t>Machine translation software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Most currently rely on neural machine translation (NMT) systems (e.g. Google Translate, </a:t>
            </a:r>
            <a:r>
              <a:rPr lang="en-US" sz="2000" dirty="0" err="1">
                <a:cs typeface="Calibri" panose="020F0502020204030204" pitchFamily="34" charset="0"/>
              </a:rPr>
              <a:t>Deepl</a:t>
            </a:r>
            <a:r>
              <a:rPr lang="en-US" sz="2000" dirty="0"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cs typeface="Calibri" panose="020F0502020204030204" pitchFamily="34" charset="0"/>
              </a:rPr>
              <a:t>Next step are LLMs</a:t>
            </a:r>
          </a:p>
          <a:p>
            <a:r>
              <a:rPr lang="en-US" sz="2200" dirty="0">
                <a:cs typeface="Calibri" panose="020F0502020204030204" pitchFamily="34" charset="0"/>
              </a:rPr>
              <a:t>Examples of current uses in self-help and legal services: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Translating declarations and statements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Translating court forms and pleadings </a:t>
            </a: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Translating court websites (e.g. Google translate widget at top of site)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cs typeface="Calibri" panose="020F0502020204030204" pitchFamily="34" charset="0"/>
              </a:rPr>
              <a:t>Translating in real-time interactions with voice-to-text</a:t>
            </a:r>
          </a:p>
          <a:p>
            <a:r>
              <a:rPr lang="en-US" sz="2200" dirty="0">
                <a:cs typeface="Calibri" panose="020F0502020204030204" pitchFamily="34" charset="0"/>
              </a:rPr>
              <a:t>Can be cost effective but requires human review 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153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93738-F5D8-3FB7-E114-1E3285FE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 Note About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DD0CE-EA00-EB11-42CA-DFB9FE10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891970"/>
            <a:ext cx="11384306" cy="4671492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When the AI doesn’t find a translation of a term or phrase in a particular language, it tends to default to a translation that uses language patterns of the dominant language (often English).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At some point, the AI is training on AI-produced translations, which may have errors and other issues. Errors or unnatural language patterns are then multiplied and normalized over time.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If we start with AI to translate, it can hinder cultural responsiveness and creativity in the translation.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64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BE7FE-BB01-6ED0-EFA9-C608EB71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does ChatGPT have to say?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3EE77-72D9-C71A-5937-7DF3368C2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725" y="1871701"/>
            <a:ext cx="9553104" cy="4691761"/>
          </a:xfrm>
        </p:spPr>
      </p:pic>
    </p:spTree>
    <p:extLst>
      <p:ext uri="{BB962C8B-B14F-4D97-AF65-F5344CB8AC3E}">
        <p14:creationId xmlns:p14="http://schemas.microsoft.com/office/powerpoint/2010/main" val="268262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D8AC-8FB6-52AC-F037-4F30D912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795" y="225488"/>
            <a:ext cx="4098167" cy="5706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Questions?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Thoughts?</a:t>
            </a:r>
          </a:p>
        </p:txBody>
      </p:sp>
    </p:spTree>
    <p:extLst>
      <p:ext uri="{BB962C8B-B14F-4D97-AF65-F5344CB8AC3E}">
        <p14:creationId xmlns:p14="http://schemas.microsoft.com/office/powerpoint/2010/main" val="18490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D1E14-A8D2-2E8F-A7C2-0D4C3B5B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Challenges of basic NMT w/o human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0688-3A60-01AB-BD3A-952BB71B1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1970"/>
            <a:ext cx="10170269" cy="4252798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It struggles with context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Giving it a glossary is not an effective solution in legal field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quality of the input will affect output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Neither person realizes actual communication hasn’t occurred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With courts or legal information, this means a client may be misinformed about their rights, their legal recourse, etc.</a:t>
            </a:r>
          </a:p>
          <a:p>
            <a:pPr lvl="1"/>
            <a:r>
              <a:rPr lang="en-US" sz="2200" dirty="0"/>
              <a:t>Similarly, staff may have gathered the wrong information for a case and unknowingly provided the wrong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1344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BF680-4460-5336-D8E7-1F5BEE31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93165"/>
            <a:ext cx="6999883" cy="96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Context challenges</a:t>
            </a: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4B27A1-DB96-994F-A276-3F72F3ACC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049" y="1664620"/>
            <a:ext cx="3308869" cy="2270037"/>
          </a:xfrm>
          <a:prstGeom prst="rect">
            <a:avLst/>
          </a:prstGeom>
        </p:spPr>
      </p:pic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46BC7CFD-25EF-5ADD-7E0C-F6F5C721C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575461"/>
            <a:ext cx="7319548" cy="2086071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5B26D15-0CBA-23F8-A0B8-4BE2C9479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728" y="4603811"/>
            <a:ext cx="8135241" cy="1972796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28CCD8-7D39-C180-17E0-1F05AF49D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85" y="3263205"/>
            <a:ext cx="6999882" cy="21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C0E9A2-67AF-4127-E024-3F9F0DB4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 A language’s particularities can lead to legal inaccuracies</a:t>
            </a:r>
          </a:p>
        </p:txBody>
      </p:sp>
      <p:pic>
        <p:nvPicPr>
          <p:cNvPr id="4" name="Content Placeholder 3" descr="A screenshot of a chat&#10;&#10;AI-generated content may be incorrect.">
            <a:extLst>
              <a:ext uri="{FF2B5EF4-FFF2-40B4-BE49-F238E27FC236}">
                <a16:creationId xmlns:a16="http://schemas.microsoft.com/office/drawing/2014/main" id="{B6462FEE-E370-35D0-BF36-CA2C402C0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00" y="1912163"/>
            <a:ext cx="7483768" cy="2039327"/>
          </a:xfrm>
          <a:prstGeom prst="rect">
            <a:avLst/>
          </a:prstGeom>
        </p:spPr>
      </p:pic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6AC530C7-6F4C-F04C-1650-3CBEF11EF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980" y="3951490"/>
            <a:ext cx="8179289" cy="22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696445DB-91C8-1005-72A8-BA63B1AF2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74" y="2398180"/>
            <a:ext cx="7543800" cy="1306336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0A226850-288C-2EC0-F73D-9AF42B677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64" y="3731948"/>
            <a:ext cx="7772400" cy="1299410"/>
          </a:xfrm>
          <a:prstGeom prst="rect">
            <a:avLst/>
          </a:prstGeom>
        </p:spPr>
      </p:pic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D5FBC108-A5E8-4B30-8290-0CE0C32EB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02" y="5031358"/>
            <a:ext cx="7772400" cy="130750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C473DA5-2555-6C91-684A-67880FCC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887" y="4523207"/>
            <a:ext cx="2145631" cy="1295400"/>
          </a:xfrm>
        </p:spPr>
        <p:txBody>
          <a:bodyPr>
            <a:noAutofit/>
          </a:bodyPr>
          <a:lstStyle/>
          <a:p>
            <a:r>
              <a:rPr lang="en-US" sz="2000" dirty="0"/>
              <a:t> ”Su”:</a:t>
            </a:r>
            <a:br>
              <a:rPr lang="en-US" sz="2000" dirty="0"/>
            </a:br>
            <a:r>
              <a:rPr lang="en-US" sz="2000" dirty="0"/>
              <a:t>       your</a:t>
            </a:r>
            <a:br>
              <a:rPr lang="en-US" sz="2000" dirty="0"/>
            </a:br>
            <a:r>
              <a:rPr lang="en-US" sz="2000" dirty="0"/>
              <a:t>       his</a:t>
            </a:r>
            <a:br>
              <a:rPr lang="en-US" sz="2000" dirty="0"/>
            </a:br>
            <a:r>
              <a:rPr lang="en-US" sz="2000" dirty="0"/>
              <a:t>       her</a:t>
            </a:r>
            <a:br>
              <a:rPr lang="en-US" sz="2000" dirty="0"/>
            </a:br>
            <a:r>
              <a:rPr lang="en-US" sz="2000" dirty="0"/>
              <a:t>       their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7" name="Content Placeholder 16" descr="A screenshot of a phone&#10;&#10;AI-generated content may be incorrect.">
            <a:extLst>
              <a:ext uri="{FF2B5EF4-FFF2-40B4-BE49-F238E27FC236}">
                <a16:creationId xmlns:a16="http://schemas.microsoft.com/office/drawing/2014/main" id="{16429125-0B21-10E8-18D6-6B06BA27A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14063" y="1102780"/>
            <a:ext cx="7543800" cy="1295400"/>
          </a:xfr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506E5F1-BECC-133E-BCD9-8B03B61F84D1}"/>
              </a:ext>
            </a:extLst>
          </p:cNvPr>
          <p:cNvSpPr txBox="1">
            <a:spLocks/>
          </p:cNvSpPr>
          <p:nvPr/>
        </p:nvSpPr>
        <p:spPr>
          <a:xfrm>
            <a:off x="561474" y="303876"/>
            <a:ext cx="10663989" cy="448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 A language’s particularities can lead to legal inaccuracies</a:t>
            </a:r>
          </a:p>
        </p:txBody>
      </p:sp>
      <p:pic>
        <p:nvPicPr>
          <p:cNvPr id="23" name="Picture 22" descr="A screenshot of a chat&#10;&#10;AI-generated content may be incorrect.">
            <a:extLst>
              <a:ext uri="{FF2B5EF4-FFF2-40B4-BE49-F238E27FC236}">
                <a16:creationId xmlns:a16="http://schemas.microsoft.com/office/drawing/2014/main" id="{C0DEBF22-8623-76E7-5D0C-9CD907DB9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237" y="1507416"/>
            <a:ext cx="3060700" cy="21971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2F159F-5CBD-2EF5-7D93-9CD48731F246}"/>
              </a:ext>
            </a:extLst>
          </p:cNvPr>
          <p:cNvCxnSpPr>
            <a:cxnSpLocks/>
          </p:cNvCxnSpPr>
          <p:nvPr/>
        </p:nvCxnSpPr>
        <p:spPr>
          <a:xfrm>
            <a:off x="209572" y="148705"/>
            <a:ext cx="0" cy="671278"/>
          </a:xfrm>
          <a:prstGeom prst="line">
            <a:avLst/>
          </a:prstGeom>
          <a:ln w="387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92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4DD6C-95E4-551F-4963-176FD0B2C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6BA11B-810F-B9D0-A487-6C111678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Challenges with legal terminology 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5AD5B9-75F6-A173-2658-420302C21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34" y="1582221"/>
            <a:ext cx="8197911" cy="2069971"/>
          </a:xfrm>
          <a:prstGeom prst="rect">
            <a:avLst/>
          </a:prstGeom>
        </p:spPr>
      </p:pic>
      <p:pic>
        <p:nvPicPr>
          <p:cNvPr id="7" name="Picture 6" descr="A screenshot of a chat&#10;&#10;AI-generated content may be incorrect.">
            <a:extLst>
              <a:ext uri="{FF2B5EF4-FFF2-40B4-BE49-F238E27FC236}">
                <a16:creationId xmlns:a16="http://schemas.microsoft.com/office/drawing/2014/main" id="{B12E9540-0C3B-1D89-22D8-1342C2EB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713" y="3850963"/>
            <a:ext cx="8363531" cy="20699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518D84-B114-27A3-34C8-A48BCFEB150C}"/>
              </a:ext>
            </a:extLst>
          </p:cNvPr>
          <p:cNvSpPr txBox="1">
            <a:spLocks/>
          </p:cNvSpPr>
          <p:nvPr/>
        </p:nvSpPr>
        <p:spPr>
          <a:xfrm>
            <a:off x="976344" y="4886935"/>
            <a:ext cx="9496427" cy="13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Reverse translation:</a:t>
            </a:r>
          </a:p>
        </p:txBody>
      </p:sp>
    </p:spTree>
    <p:extLst>
      <p:ext uri="{BB962C8B-B14F-4D97-AF65-F5344CB8AC3E}">
        <p14:creationId xmlns:p14="http://schemas.microsoft.com/office/powerpoint/2010/main" val="183098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2800DC-AFF2-650F-982C-C1C8C499C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61DF76-2CA4-F28B-89F3-5D895EAA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Challenges with legal terminology and context 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105EF87-7932-2897-6F7F-18C7647A7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807" y="4004737"/>
            <a:ext cx="8679934" cy="2169984"/>
          </a:xfrm>
          <a:prstGeom prst="rect">
            <a:avLst/>
          </a:prstGeom>
        </p:spPr>
      </p:pic>
      <p:pic>
        <p:nvPicPr>
          <p:cNvPr id="3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894DCB-A28C-66D9-D7B6-576939D5C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4761" y="1608136"/>
            <a:ext cx="8857079" cy="21699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D01A01-32D8-0AAB-36BD-2EC8A1BCF1C1}"/>
              </a:ext>
            </a:extLst>
          </p:cNvPr>
          <p:cNvSpPr txBox="1">
            <a:spLocks/>
          </p:cNvSpPr>
          <p:nvPr/>
        </p:nvSpPr>
        <p:spPr>
          <a:xfrm>
            <a:off x="1232376" y="4761061"/>
            <a:ext cx="9496427" cy="13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Reverse translation:</a:t>
            </a:r>
          </a:p>
        </p:txBody>
      </p:sp>
    </p:spTree>
    <p:extLst>
      <p:ext uri="{BB962C8B-B14F-4D97-AF65-F5344CB8AC3E}">
        <p14:creationId xmlns:p14="http://schemas.microsoft.com/office/powerpoint/2010/main" val="113656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A864-18F1-1136-C6AB-B62C98B9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4" y="282521"/>
            <a:ext cx="10515600" cy="729749"/>
          </a:xfrm>
        </p:spPr>
        <p:txBody>
          <a:bodyPr/>
          <a:lstStyle/>
          <a:p>
            <a:r>
              <a:rPr lang="en-US" dirty="0"/>
              <a:t>Biases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279246-D6D8-AA1A-C6A6-419D7311A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955" y="1040523"/>
            <a:ext cx="7355304" cy="1704010"/>
          </a:xfrm>
        </p:spPr>
      </p:pic>
      <p:pic>
        <p:nvPicPr>
          <p:cNvPr id="7" name="Picture 6" descr="A screenshot of a chat&#10;&#10;AI-generated content may be incorrect.">
            <a:extLst>
              <a:ext uri="{FF2B5EF4-FFF2-40B4-BE49-F238E27FC236}">
                <a16:creationId xmlns:a16="http://schemas.microsoft.com/office/drawing/2014/main" id="{E27F15AA-E7C0-7560-66D3-EFBFD6781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615" y="2825304"/>
            <a:ext cx="6753185" cy="18107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2A8A6A7-093E-2C18-CCB5-2ABC8B75701D}"/>
              </a:ext>
            </a:extLst>
          </p:cNvPr>
          <p:cNvSpPr txBox="1">
            <a:spLocks/>
          </p:cNvSpPr>
          <p:nvPr/>
        </p:nvSpPr>
        <p:spPr>
          <a:xfrm>
            <a:off x="9067800" y="3307105"/>
            <a:ext cx="18288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He investigates</a:t>
            </a:r>
          </a:p>
          <a:p>
            <a:r>
              <a:rPr lang="en-US" sz="1200" dirty="0"/>
              <a:t>She is raising a child</a:t>
            </a:r>
          </a:p>
        </p:txBody>
      </p:sp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A8988242-6C26-1696-4214-C31215311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65" y="4927858"/>
            <a:ext cx="7772400" cy="13438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809B728-42EA-A733-37ED-397BB8271F36}"/>
              </a:ext>
            </a:extLst>
          </p:cNvPr>
          <p:cNvSpPr txBox="1">
            <a:spLocks/>
          </p:cNvSpPr>
          <p:nvPr/>
        </p:nvSpPr>
        <p:spPr>
          <a:xfrm>
            <a:off x="8046213" y="1409614"/>
            <a:ext cx="18288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The Spanish is gender neutral. MT assumed “he”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10C2F6-C405-8B17-2F60-5B5791D81194}"/>
              </a:ext>
            </a:extLst>
          </p:cNvPr>
          <p:cNvCxnSpPr>
            <a:cxnSpLocks/>
          </p:cNvCxnSpPr>
          <p:nvPr/>
        </p:nvCxnSpPr>
        <p:spPr>
          <a:xfrm>
            <a:off x="224122" y="282521"/>
            <a:ext cx="0" cy="671278"/>
          </a:xfrm>
          <a:prstGeom prst="line">
            <a:avLst/>
          </a:prstGeom>
          <a:ln w="387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BF0663F-D495-8D3D-67D9-316F929C256F}"/>
              </a:ext>
            </a:extLst>
          </p:cNvPr>
          <p:cNvSpPr txBox="1">
            <a:spLocks/>
          </p:cNvSpPr>
          <p:nvPr/>
        </p:nvSpPr>
        <p:spPr>
          <a:xfrm>
            <a:off x="8796021" y="5128685"/>
            <a:ext cx="18288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Politician is masculine</a:t>
            </a:r>
          </a:p>
          <a:p>
            <a:r>
              <a:rPr lang="en-US" sz="1200" dirty="0"/>
              <a:t>Nurse is feminine</a:t>
            </a:r>
          </a:p>
        </p:txBody>
      </p:sp>
    </p:spTree>
    <p:extLst>
      <p:ext uri="{BB962C8B-B14F-4D97-AF65-F5344CB8AC3E}">
        <p14:creationId xmlns:p14="http://schemas.microsoft.com/office/powerpoint/2010/main" val="3899035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2B5726208604F927070F4700489FD" ma:contentTypeVersion="16" ma:contentTypeDescription="Create a new document." ma:contentTypeScope="" ma:versionID="e45cc2a9427ce5477b617b827010b1da">
  <xsd:schema xmlns:xsd="http://www.w3.org/2001/XMLSchema" xmlns:xs="http://www.w3.org/2001/XMLSchema" xmlns:p="http://schemas.microsoft.com/office/2006/metadata/properties" xmlns:ns2="db16b6c3-59b7-42bb-827d-db293444c3f2" xmlns:ns3="b64f1c6c-126a-42e3-b8a3-d9970a4f84cf" targetNamespace="http://schemas.microsoft.com/office/2006/metadata/properties" ma:root="true" ma:fieldsID="db46a31eda2a1dfa46f2dbaeda5ff483" ns2:_="" ns3:_="">
    <xsd:import namespace="db16b6c3-59b7-42bb-827d-db293444c3f2"/>
    <xsd:import namespace="b64f1c6c-126a-42e3-b8a3-d9970a4f84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6b6c3-59b7-42bb-827d-db293444c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bfa3749-5efd-48e6-99e8-2ad5b3bc7c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f1c6c-126a-42e3-b8a3-d9970a4f84c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e599390-909a-4914-b575-5d58d1b29f18}" ma:internalName="TaxCatchAll" ma:showField="CatchAllData" ma:web="b64f1c6c-126a-42e3-b8a3-d9970a4f8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16b6c3-59b7-42bb-827d-db293444c3f2">
      <Terms xmlns="http://schemas.microsoft.com/office/infopath/2007/PartnerControls"/>
    </lcf76f155ced4ddcb4097134ff3c332f>
    <TaxCatchAll xmlns="b64f1c6c-126a-42e3-b8a3-d9970a4f84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54874E-CAB0-446A-AEF1-23037D931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6b6c3-59b7-42bb-827d-db293444c3f2"/>
    <ds:schemaRef ds:uri="b64f1c6c-126a-42e3-b8a3-d9970a4f8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85B2C5-A8EB-403E-A5EC-A4A39CCD00A9}">
  <ds:schemaRefs>
    <ds:schemaRef ds:uri="http://schemas.microsoft.com/office/2006/metadata/properties"/>
    <ds:schemaRef ds:uri="http://schemas.microsoft.com/office/infopath/2007/PartnerControls"/>
    <ds:schemaRef ds:uri="db16b6c3-59b7-42bb-827d-db293444c3f2"/>
    <ds:schemaRef ds:uri="b64f1c6c-126a-42e3-b8a3-d9970a4f84cf"/>
  </ds:schemaRefs>
</ds:datastoreItem>
</file>

<file path=customXml/itemProps3.xml><?xml version="1.0" encoding="utf-8"?>
<ds:datastoreItem xmlns:ds="http://schemas.openxmlformats.org/officeDocument/2006/customXml" ds:itemID="{8F2FEA2D-030C-4B19-85C3-41CAD1842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9001</TotalTime>
  <Words>821</Words>
  <Application>Microsoft Office PowerPoint</Application>
  <PresentationFormat>Widescreen</PresentationFormat>
  <Paragraphs>115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 Theme</vt:lpstr>
      <vt:lpstr>Language Access and AI Assisted Translation and Interpretation</vt:lpstr>
      <vt:lpstr>Machine Translation</vt:lpstr>
      <vt:lpstr>Challenges of basic NMT w/o human review</vt:lpstr>
      <vt:lpstr>Context challenges</vt:lpstr>
      <vt:lpstr> A language’s particularities can lead to legal inaccuracies</vt:lpstr>
      <vt:lpstr> ”Su”:        your        his        her        their </vt:lpstr>
      <vt:lpstr>Challenges with legal terminology </vt:lpstr>
      <vt:lpstr>Challenges with legal terminology and context </vt:lpstr>
      <vt:lpstr>Biases</vt:lpstr>
      <vt:lpstr>Customizing with agency glossary</vt:lpstr>
      <vt:lpstr>AutoML – User-defined translation model</vt:lpstr>
      <vt:lpstr>Source message is critical</vt:lpstr>
      <vt:lpstr>Source message is critical</vt:lpstr>
      <vt:lpstr>Typos can severely distort a message</vt:lpstr>
      <vt:lpstr>Machine translation in real-time interactions </vt:lpstr>
      <vt:lpstr>Transcription issues</vt:lpstr>
      <vt:lpstr>Large Language Models (LLMs) </vt:lpstr>
      <vt:lpstr>PowerPoint Presentation</vt:lpstr>
      <vt:lpstr>Human review of AI assisted translation </vt:lpstr>
      <vt:lpstr>A Note About Language</vt:lpstr>
      <vt:lpstr>What does ChatGPT have to say?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Llop, Cristina</dc:creator>
  <cp:lastModifiedBy>Shellie Reid</cp:lastModifiedBy>
  <cp:revision>203</cp:revision>
  <cp:lastPrinted>2025-05-18T00:14:30Z</cp:lastPrinted>
  <dcterms:created xsi:type="dcterms:W3CDTF">2025-02-03T23:51:27Z</dcterms:created>
  <dcterms:modified xsi:type="dcterms:W3CDTF">2025-05-20T16:46:28Z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0x010100BD02B5726208604F927070F4700489FD</vt:lpwstr>
  </property>
  <property fmtid="{D5CDD505-2E9C-101B-9397-08002B2CF9AE}" pid="3" name="MediaServiceImageTags">
    <vt:lpwstr/>
  </property>
</Properties>
</file>